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1"/>
  </p:notesMasterIdLst>
  <p:sldIdLst>
    <p:sldId id="256" r:id="rId2"/>
    <p:sldId id="278" r:id="rId3"/>
    <p:sldId id="299" r:id="rId4"/>
    <p:sldId id="279" r:id="rId5"/>
    <p:sldId id="311" r:id="rId6"/>
    <p:sldId id="282" r:id="rId7"/>
    <p:sldId id="280" r:id="rId8"/>
    <p:sldId id="281" r:id="rId9"/>
    <p:sldId id="283" r:id="rId10"/>
    <p:sldId id="300" r:id="rId11"/>
    <p:sldId id="321" r:id="rId12"/>
    <p:sldId id="325" r:id="rId13"/>
    <p:sldId id="448" r:id="rId14"/>
    <p:sldId id="447" r:id="rId15"/>
    <p:sldId id="446" r:id="rId16"/>
    <p:sldId id="322" r:id="rId17"/>
    <p:sldId id="384" r:id="rId18"/>
    <p:sldId id="385" r:id="rId19"/>
    <p:sldId id="466" r:id="rId20"/>
    <p:sldId id="465" r:id="rId21"/>
    <p:sldId id="468" r:id="rId22"/>
    <p:sldId id="470" r:id="rId23"/>
    <p:sldId id="467" r:id="rId24"/>
    <p:sldId id="312" r:id="rId25"/>
    <p:sldId id="332" r:id="rId26"/>
    <p:sldId id="331" r:id="rId27"/>
    <p:sldId id="440" r:id="rId28"/>
    <p:sldId id="301" r:id="rId29"/>
    <p:sldId id="317" r:id="rId30"/>
    <p:sldId id="314" r:id="rId31"/>
    <p:sldId id="315" r:id="rId32"/>
    <p:sldId id="416" r:id="rId33"/>
    <p:sldId id="449" r:id="rId34"/>
    <p:sldId id="336" r:id="rId35"/>
    <p:sldId id="452" r:id="rId36"/>
    <p:sldId id="337" r:id="rId37"/>
    <p:sldId id="366" r:id="rId38"/>
    <p:sldId id="455" r:id="rId39"/>
    <p:sldId id="365" r:id="rId40"/>
    <p:sldId id="338" r:id="rId41"/>
    <p:sldId id="316" r:id="rId42"/>
    <p:sldId id="423" r:id="rId43"/>
    <p:sldId id="328" r:id="rId44"/>
    <p:sldId id="378" r:id="rId45"/>
    <p:sldId id="420" r:id="rId46"/>
    <p:sldId id="418" r:id="rId47"/>
    <p:sldId id="417" r:id="rId48"/>
    <p:sldId id="375" r:id="rId49"/>
    <p:sldId id="377" r:id="rId50"/>
    <p:sldId id="376" r:id="rId51"/>
    <p:sldId id="374" r:id="rId52"/>
    <p:sldId id="373" r:id="rId53"/>
    <p:sldId id="319" r:id="rId54"/>
    <p:sldId id="381" r:id="rId55"/>
    <p:sldId id="303" r:id="rId56"/>
    <p:sldId id="371" r:id="rId57"/>
    <p:sldId id="450" r:id="rId58"/>
    <p:sldId id="386" r:id="rId59"/>
    <p:sldId id="327" r:id="rId60"/>
    <p:sldId id="451" r:id="rId61"/>
    <p:sldId id="425" r:id="rId62"/>
    <p:sldId id="318" r:id="rId63"/>
    <p:sldId id="304" r:id="rId64"/>
    <p:sldId id="305" r:id="rId65"/>
    <p:sldId id="326" r:id="rId66"/>
    <p:sldId id="393" r:id="rId67"/>
    <p:sldId id="333" r:id="rId68"/>
    <p:sldId id="334" r:id="rId69"/>
    <p:sldId id="387" r:id="rId70"/>
    <p:sldId id="329" r:id="rId71"/>
    <p:sldId id="472" r:id="rId72"/>
    <p:sldId id="330" r:id="rId73"/>
    <p:sldId id="372" r:id="rId74"/>
    <p:sldId id="335" r:id="rId75"/>
    <p:sldId id="464" r:id="rId76"/>
    <p:sldId id="434" r:id="rId77"/>
    <p:sldId id="456" r:id="rId78"/>
    <p:sldId id="435" r:id="rId79"/>
    <p:sldId id="436" r:id="rId80"/>
    <p:sldId id="437" r:id="rId81"/>
    <p:sldId id="383" r:id="rId82"/>
    <p:sldId id="439" r:id="rId83"/>
    <p:sldId id="324" r:id="rId84"/>
    <p:sldId id="307" r:id="rId85"/>
    <p:sldId id="308" r:id="rId86"/>
    <p:sldId id="442" r:id="rId87"/>
    <p:sldId id="320" r:id="rId88"/>
    <p:sldId id="388" r:id="rId89"/>
    <p:sldId id="380" r:id="rId90"/>
    <p:sldId id="426" r:id="rId91"/>
    <p:sldId id="431" r:id="rId92"/>
    <p:sldId id="424" r:id="rId93"/>
    <p:sldId id="428" r:id="rId94"/>
    <p:sldId id="421" r:id="rId95"/>
    <p:sldId id="382" r:id="rId96"/>
    <p:sldId id="391" r:id="rId97"/>
    <p:sldId id="430" r:id="rId98"/>
    <p:sldId id="457" r:id="rId99"/>
    <p:sldId id="458" r:id="rId100"/>
    <p:sldId id="461" r:id="rId101"/>
    <p:sldId id="392" r:id="rId102"/>
    <p:sldId id="404" r:id="rId103"/>
    <p:sldId id="422" r:id="rId104"/>
    <p:sldId id="432" r:id="rId105"/>
    <p:sldId id="394" r:id="rId106"/>
    <p:sldId id="396" r:id="rId107"/>
    <p:sldId id="401" r:id="rId108"/>
    <p:sldId id="405" r:id="rId109"/>
    <p:sldId id="402" r:id="rId110"/>
    <p:sldId id="463" r:id="rId111"/>
    <p:sldId id="415" r:id="rId112"/>
    <p:sldId id="462" r:id="rId113"/>
    <p:sldId id="406" r:id="rId114"/>
    <p:sldId id="407" r:id="rId115"/>
    <p:sldId id="409" r:id="rId116"/>
    <p:sldId id="408" r:id="rId117"/>
    <p:sldId id="459" r:id="rId118"/>
    <p:sldId id="410" r:id="rId119"/>
    <p:sldId id="411" r:id="rId120"/>
    <p:sldId id="433" r:id="rId121"/>
    <p:sldId id="427" r:id="rId122"/>
    <p:sldId id="429" r:id="rId123"/>
    <p:sldId id="460" r:id="rId124"/>
    <p:sldId id="412" r:id="rId125"/>
    <p:sldId id="413" r:id="rId126"/>
    <p:sldId id="414" r:id="rId127"/>
    <p:sldId id="444" r:id="rId128"/>
    <p:sldId id="471" r:id="rId129"/>
    <p:sldId id="443" r:id="rId130"/>
    <p:sldId id="389" r:id="rId131"/>
    <p:sldId id="390" r:id="rId132"/>
    <p:sldId id="400" r:id="rId133"/>
    <p:sldId id="398" r:id="rId134"/>
    <p:sldId id="399" r:id="rId135"/>
    <p:sldId id="397" r:id="rId136"/>
    <p:sldId id="310" r:id="rId137"/>
    <p:sldId id="445" r:id="rId138"/>
    <p:sldId id="370" r:id="rId139"/>
    <p:sldId id="298" r:id="rId14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91C1192-5F24-D44D-9E7B-C7452390B86E}">
          <p14:sldIdLst>
            <p14:sldId id="256"/>
            <p14:sldId id="278"/>
            <p14:sldId id="299"/>
            <p14:sldId id="279"/>
            <p14:sldId id="311"/>
            <p14:sldId id="282"/>
            <p14:sldId id="280"/>
            <p14:sldId id="281"/>
            <p14:sldId id="283"/>
            <p14:sldId id="300"/>
            <p14:sldId id="321"/>
            <p14:sldId id="325"/>
            <p14:sldId id="448"/>
            <p14:sldId id="447"/>
            <p14:sldId id="446"/>
            <p14:sldId id="322"/>
            <p14:sldId id="384"/>
            <p14:sldId id="385"/>
            <p14:sldId id="466"/>
            <p14:sldId id="465"/>
            <p14:sldId id="468"/>
            <p14:sldId id="470"/>
            <p14:sldId id="467"/>
            <p14:sldId id="312"/>
            <p14:sldId id="332"/>
            <p14:sldId id="331"/>
            <p14:sldId id="440"/>
            <p14:sldId id="301"/>
            <p14:sldId id="317"/>
            <p14:sldId id="314"/>
            <p14:sldId id="315"/>
            <p14:sldId id="416"/>
            <p14:sldId id="449"/>
            <p14:sldId id="336"/>
            <p14:sldId id="452"/>
            <p14:sldId id="337"/>
            <p14:sldId id="366"/>
            <p14:sldId id="455"/>
            <p14:sldId id="365"/>
            <p14:sldId id="338"/>
            <p14:sldId id="316"/>
            <p14:sldId id="423"/>
            <p14:sldId id="328"/>
            <p14:sldId id="378"/>
            <p14:sldId id="420"/>
            <p14:sldId id="418"/>
            <p14:sldId id="417"/>
            <p14:sldId id="375"/>
            <p14:sldId id="377"/>
            <p14:sldId id="376"/>
            <p14:sldId id="374"/>
            <p14:sldId id="373"/>
            <p14:sldId id="319"/>
            <p14:sldId id="381"/>
            <p14:sldId id="303"/>
            <p14:sldId id="371"/>
            <p14:sldId id="450"/>
            <p14:sldId id="386"/>
            <p14:sldId id="327"/>
            <p14:sldId id="451"/>
            <p14:sldId id="425"/>
            <p14:sldId id="318"/>
            <p14:sldId id="304"/>
            <p14:sldId id="305"/>
            <p14:sldId id="326"/>
            <p14:sldId id="393"/>
            <p14:sldId id="333"/>
            <p14:sldId id="334"/>
            <p14:sldId id="387"/>
            <p14:sldId id="329"/>
            <p14:sldId id="472"/>
            <p14:sldId id="330"/>
            <p14:sldId id="372"/>
            <p14:sldId id="335"/>
            <p14:sldId id="464"/>
            <p14:sldId id="434"/>
            <p14:sldId id="456"/>
            <p14:sldId id="435"/>
            <p14:sldId id="436"/>
            <p14:sldId id="437"/>
            <p14:sldId id="383"/>
            <p14:sldId id="439"/>
            <p14:sldId id="324"/>
            <p14:sldId id="307"/>
            <p14:sldId id="308"/>
            <p14:sldId id="442"/>
            <p14:sldId id="320"/>
            <p14:sldId id="388"/>
            <p14:sldId id="380"/>
            <p14:sldId id="426"/>
            <p14:sldId id="431"/>
            <p14:sldId id="424"/>
            <p14:sldId id="428"/>
            <p14:sldId id="421"/>
            <p14:sldId id="382"/>
            <p14:sldId id="391"/>
            <p14:sldId id="430"/>
            <p14:sldId id="457"/>
            <p14:sldId id="458"/>
            <p14:sldId id="461"/>
            <p14:sldId id="392"/>
            <p14:sldId id="404"/>
            <p14:sldId id="422"/>
            <p14:sldId id="432"/>
            <p14:sldId id="394"/>
            <p14:sldId id="396"/>
            <p14:sldId id="401"/>
            <p14:sldId id="405"/>
            <p14:sldId id="402"/>
            <p14:sldId id="463"/>
            <p14:sldId id="415"/>
            <p14:sldId id="462"/>
            <p14:sldId id="406"/>
            <p14:sldId id="407"/>
            <p14:sldId id="409"/>
            <p14:sldId id="408"/>
            <p14:sldId id="459"/>
            <p14:sldId id="410"/>
            <p14:sldId id="411"/>
            <p14:sldId id="433"/>
            <p14:sldId id="427"/>
            <p14:sldId id="429"/>
            <p14:sldId id="460"/>
            <p14:sldId id="412"/>
            <p14:sldId id="413"/>
            <p14:sldId id="414"/>
            <p14:sldId id="444"/>
            <p14:sldId id="471"/>
            <p14:sldId id="443"/>
            <p14:sldId id="389"/>
            <p14:sldId id="390"/>
            <p14:sldId id="400"/>
            <p14:sldId id="398"/>
            <p14:sldId id="399"/>
            <p14:sldId id="397"/>
            <p14:sldId id="310"/>
            <p14:sldId id="445"/>
            <p14:sldId id="370"/>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Xi" initials="CX" lastIdx="1" clrIdx="0">
    <p:extLst>
      <p:ext uri="{19B8F6BF-5375-455C-9EA6-DF929625EA0E}">
        <p15:presenceInfo xmlns:p15="http://schemas.microsoft.com/office/powerpoint/2012/main" userId="3ebd78fdf92578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69" autoAdjust="0"/>
    <p:restoredTop sz="91013"/>
  </p:normalViewPr>
  <p:slideViewPr>
    <p:cSldViewPr snapToGrid="0">
      <p:cViewPr>
        <p:scale>
          <a:sx n="70" d="100"/>
          <a:sy n="70" d="100"/>
        </p:scale>
        <p:origin x="17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03T20:27:32.862" idx="1">
    <p:pos x="10" y="10"/>
    <p:text>LP3/4 no DLL, why?</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2020/5/2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qdpma.com/ServerSystems/DRAM.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36</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http://www.qdpma.com/ServerSystems/DRAM.html</a:t>
            </a:r>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52</a:t>
            </a:fld>
            <a:endParaRPr kumimoji="1" lang="zh-CN" altLang="en-US"/>
          </a:p>
        </p:txBody>
      </p:sp>
    </p:spTree>
    <p:extLst>
      <p:ext uri="{BB962C8B-B14F-4D97-AF65-F5344CB8AC3E}">
        <p14:creationId xmlns:p14="http://schemas.microsoft.com/office/powerpoint/2010/main" val="6816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56</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61</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n.wikipedia.org/wiki/Three-dimensional_integrated_circuit" TargetMode="External"/><Relationship Id="rId7" Type="http://schemas.openxmlformats.org/officeDocument/2006/relationships/hyperlink" Target="https://en.wikipedia.org/wiki/SK_Hynix"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Advanced_Micro_Devices" TargetMode="External"/><Relationship Id="rId5" Type="http://schemas.openxmlformats.org/officeDocument/2006/relationships/hyperlink" Target="https://en.wikipedia.org/wiki/Samsung_Electronics" TargetMode="External"/><Relationship Id="rId4" Type="http://schemas.openxmlformats.org/officeDocument/2006/relationships/hyperlink" Target="https://en.wikipedia.org/wiki/Synchronous_dynamic_random-access_memo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hrough-silicon_via"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4" Type="http://schemas.openxmlformats.org/officeDocument/2006/relationships/hyperlink" Target="https://en.wikipedia.org/wiki/High_Bandwidth_Memo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archive.eetasia.com/www.eetasia.com/ART_8800520615_480200_NT_6211d808.HT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B3841-B77E-B24F-8686-2E41B0E55BE4}"/>
              </a:ext>
            </a:extLst>
          </p:cNvPr>
          <p:cNvSpPr>
            <a:spLocks noGrp="1"/>
          </p:cNvSpPr>
          <p:nvPr>
            <p:ph type="title"/>
          </p:nvPr>
        </p:nvSpPr>
        <p:spPr/>
        <p:txBody>
          <a:bodyPr/>
          <a:lstStyle/>
          <a:p>
            <a:r>
              <a:rPr kumimoji="1" lang="en-US" altLang="zh-CN" dirty="0"/>
              <a:t>DBI</a:t>
            </a:r>
            <a:r>
              <a:rPr kumimoji="1" lang="zh-CN" altLang="en-US" dirty="0"/>
              <a:t> </a:t>
            </a:r>
            <a:r>
              <a:rPr kumimoji="1" lang="en-US" altLang="zh-CN" dirty="0"/>
              <a:t>for</a:t>
            </a:r>
            <a:r>
              <a:rPr kumimoji="1" lang="zh-CN" altLang="en-US" dirty="0"/>
              <a:t> </a:t>
            </a:r>
            <a:r>
              <a:rPr kumimoji="1" lang="en-US" altLang="zh-CN" dirty="0"/>
              <a:t>signal</a:t>
            </a:r>
            <a:r>
              <a:rPr kumimoji="1" lang="zh-CN" altLang="en-US" dirty="0"/>
              <a:t> </a:t>
            </a:r>
            <a:r>
              <a:rPr kumimoji="1" lang="en-US" altLang="zh-CN" dirty="0" err="1"/>
              <a:t>integraty</a:t>
            </a:r>
            <a:endParaRPr kumimoji="1" lang="zh-CN" altLang="en-US" dirty="0"/>
          </a:p>
        </p:txBody>
      </p:sp>
      <p:sp>
        <p:nvSpPr>
          <p:cNvPr id="3" name="内容占位符 2">
            <a:extLst>
              <a:ext uri="{FF2B5EF4-FFF2-40B4-BE49-F238E27FC236}">
                <a16:creationId xmlns:a16="http://schemas.microsoft.com/office/drawing/2014/main" id="{9C6FFAE0-84A4-8241-9070-AEAABB152B6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99D77FB-899A-A04D-A3D4-B5443970B2CA}"/>
              </a:ext>
            </a:extLst>
          </p:cNvPr>
          <p:cNvPicPr>
            <a:picLocks noChangeAspect="1"/>
          </p:cNvPicPr>
          <p:nvPr/>
        </p:nvPicPr>
        <p:blipFill>
          <a:blip r:embed="rId2"/>
          <a:stretch>
            <a:fillRect/>
          </a:stretch>
        </p:blipFill>
        <p:spPr>
          <a:xfrm>
            <a:off x="1738630" y="1580400"/>
            <a:ext cx="9080500" cy="4381500"/>
          </a:xfrm>
          <a:prstGeom prst="rect">
            <a:avLst/>
          </a:prstGeom>
        </p:spPr>
      </p:pic>
    </p:spTree>
    <p:extLst>
      <p:ext uri="{BB962C8B-B14F-4D97-AF65-F5344CB8AC3E}">
        <p14:creationId xmlns:p14="http://schemas.microsoft.com/office/powerpoint/2010/main" val="9327680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en-US" altLang="zh-CN" dirty="0"/>
              <a:t>DDR4 supports Command Address Latency, CAL, function as a power savings feature. CAL is the delay in clock cycles between </a:t>
            </a:r>
            <a:r>
              <a:rPr lang="en-US" altLang="zh-CN" dirty="0" err="1"/>
              <a:t>CS_n</a:t>
            </a:r>
            <a:r>
              <a:rPr lang="en-US" altLang="zh-CN" dirty="0"/>
              <a:t> and CMD/ADDR. CAL gives the DRAM time to enable the CMD/ADDR receivers before a command is issued. Once the command and the address are latched the receivers can be disabled.</a:t>
            </a:r>
          </a:p>
          <a:p>
            <a:endParaRPr lang="zh-CN" altLang="zh-CN" dirty="0"/>
          </a:p>
          <a:p>
            <a:endParaRPr kumimoji="1" lang="zh-CN" altLang="en-US" dirty="0"/>
          </a:p>
        </p:txBody>
      </p:sp>
      <p:pic>
        <p:nvPicPr>
          <p:cNvPr id="4" name="图片 3">
            <a:extLst>
              <a:ext uri="{FF2B5EF4-FFF2-40B4-BE49-F238E27FC236}">
                <a16:creationId xmlns:a16="http://schemas.microsoft.com/office/drawing/2014/main" id="{A1275FC3-6AC9-6B46-8800-AB616D8EF6FE}"/>
              </a:ext>
            </a:extLst>
          </p:cNvPr>
          <p:cNvPicPr>
            <a:picLocks noChangeAspect="1"/>
          </p:cNvPicPr>
          <p:nvPr/>
        </p:nvPicPr>
        <p:blipFill>
          <a:blip r:embed="rId2"/>
          <a:stretch>
            <a:fillRect/>
          </a:stretch>
        </p:blipFill>
        <p:spPr>
          <a:xfrm>
            <a:off x="2761488" y="3571550"/>
            <a:ext cx="7845552" cy="2231079"/>
          </a:xfrm>
          <a:prstGeom prst="rect">
            <a:avLst/>
          </a:prstGeom>
        </p:spPr>
      </p:pic>
    </p:spTree>
    <p:extLst>
      <p:ext uri="{BB962C8B-B14F-4D97-AF65-F5344CB8AC3E}">
        <p14:creationId xmlns:p14="http://schemas.microsoft.com/office/powerpoint/2010/main" val="14244341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pic>
        <p:nvPicPr>
          <p:cNvPr id="4" name="图片 3">
            <a:extLst>
              <a:ext uri="{FF2B5EF4-FFF2-40B4-BE49-F238E27FC236}">
                <a16:creationId xmlns:a16="http://schemas.microsoft.com/office/drawing/2014/main" id="{A84647F8-FE3D-0F49-9FB9-5F546AB66AC1}"/>
              </a:ext>
            </a:extLst>
          </p:cNvPr>
          <p:cNvPicPr>
            <a:picLocks noChangeAspect="1"/>
          </p:cNvPicPr>
          <p:nvPr/>
        </p:nvPicPr>
        <p:blipFill>
          <a:blip r:embed="rId2"/>
          <a:stretch>
            <a:fillRect/>
          </a:stretch>
        </p:blipFill>
        <p:spPr>
          <a:xfrm>
            <a:off x="4281932" y="2617808"/>
            <a:ext cx="6873748" cy="4240192"/>
          </a:xfrm>
          <a:prstGeom prst="rect">
            <a:avLst/>
          </a:prstGeom>
        </p:spPr>
      </p:pic>
    </p:spTree>
    <p:extLst>
      <p:ext uri="{BB962C8B-B14F-4D97-AF65-F5344CB8AC3E}">
        <p14:creationId xmlns:p14="http://schemas.microsoft.com/office/powerpoint/2010/main" val="1736192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r>
              <a:rPr lang="en-US" altLang="zh-CN" dirty="0"/>
              <a:t>During a write cycle, the skew between the clock and strobes is increased due to the fly-by topology. The write leveling will delay the strobe (and the corresponding data lanes) for each byte lane to reduce/compensate for this delay.</a:t>
            </a:r>
          </a:p>
          <a:p>
            <a:endParaRPr kumimoji="1" lang="zh-CN" altLang="en-US" dirty="0"/>
          </a:p>
        </p:txBody>
      </p:sp>
      <p:pic>
        <p:nvPicPr>
          <p:cNvPr id="5" name="图片 4">
            <a:extLst>
              <a:ext uri="{FF2B5EF4-FFF2-40B4-BE49-F238E27FC236}">
                <a16:creationId xmlns:a16="http://schemas.microsoft.com/office/drawing/2014/main" id="{439C7644-BBE1-5047-83A6-2694EB71BF30}"/>
              </a:ext>
            </a:extLst>
          </p:cNvPr>
          <p:cNvPicPr>
            <a:picLocks noChangeAspect="1"/>
          </p:cNvPicPr>
          <p:nvPr/>
        </p:nvPicPr>
        <p:blipFill>
          <a:blip r:embed="rId2"/>
          <a:stretch>
            <a:fillRect/>
          </a:stretch>
        </p:blipFill>
        <p:spPr>
          <a:xfrm>
            <a:off x="6424346" y="2668687"/>
            <a:ext cx="5243398" cy="4189313"/>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On</a:t>
            </a:r>
            <a:r>
              <a:rPr kumimoji="1" lang="zh-CN" altLang="en-US" dirty="0"/>
              <a:t> </a:t>
            </a:r>
            <a:r>
              <a:rPr kumimoji="1" lang="en-US" altLang="zh-CN" dirty="0"/>
              <a:t>Die</a:t>
            </a:r>
            <a:r>
              <a:rPr kumimoji="1" lang="zh-CN" altLang="en-US" dirty="0"/>
              <a:t> </a:t>
            </a:r>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p>
          <a:p>
            <a:r>
              <a:rPr lang="en-US" altLang="zh-CN" dirty="0"/>
              <a:t>Strengthens on-chip RAS; reduces burden on controller.</a:t>
            </a:r>
          </a:p>
          <a:p>
            <a:r>
              <a:rPr lang="en-US" altLang="zh-CN" dirty="0"/>
              <a:t>RAS improvements like on-die ECC reduce the system error correction burden by performing correction during READ commands prior to outputting the data from the DDR5 device. DDR5 SDRAM ECC is implemented as single error correction (SEC), pairing 128 data bits with 8 parity bits to form a 136-bit codeword that is stored in the DRAM during a WRITE command. During subsequent READ commands to that address, a syndrome will be calculated based on the 136 bits, correcting any single-bit errors that may occur.</a:t>
            </a:r>
          </a:p>
          <a:p>
            <a:endParaRPr lang="en-US" altLang="zh-CN" dirty="0"/>
          </a:p>
          <a:p>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Different</a:t>
            </a:r>
            <a:r>
              <a:rPr kumimoji="1" lang="zh-CN" altLang="en-US" dirty="0"/>
              <a:t> </a:t>
            </a:r>
            <a:r>
              <a:rPr kumimoji="1" lang="en-US" altLang="zh-CN" dirty="0"/>
              <a:t>“Dram”</a:t>
            </a:r>
            <a:r>
              <a:rPr kumimoji="1" lang="zh-CN" altLang="en-US" dirty="0"/>
              <a:t> </a:t>
            </a:r>
            <a:r>
              <a:rPr kumimoji="1" lang="en-US" altLang="zh-CN" dirty="0"/>
              <a:t>Types</a:t>
            </a:r>
            <a:endParaRPr kumimoji="1" lang="zh-CN" altLang="en-US" dirty="0"/>
          </a:p>
        </p:txBody>
      </p:sp>
      <p:sp>
        <p:nvSpPr>
          <p:cNvPr id="3" name="内容占位符 2"/>
          <p:cNvSpPr>
            <a:spLocks noGrp="1"/>
          </p:cNvSpPr>
          <p:nvPr>
            <p:ph idx="1"/>
          </p:nvPr>
        </p:nvSpPr>
        <p:spPr/>
        <p:txBody>
          <a:bodyPr/>
          <a:lstStyle/>
          <a:p>
            <a:r>
              <a:rPr kumimoji="1" lang="en-US" altLang="zh-CN" dirty="0"/>
              <a:t>GDDR</a:t>
            </a:r>
            <a:r>
              <a:rPr kumimoji="1" lang="zh-CN" altLang="en-US" dirty="0"/>
              <a:t> </a:t>
            </a:r>
            <a:r>
              <a:rPr kumimoji="1" lang="en-US" altLang="zh-CN" dirty="0"/>
              <a:t>Wide</a:t>
            </a:r>
            <a:r>
              <a:rPr kumimoji="1" lang="zh-CN" altLang="en-US" dirty="0"/>
              <a:t> </a:t>
            </a:r>
            <a:r>
              <a:rPr kumimoji="1" lang="en-US" altLang="zh-CN" dirty="0"/>
              <a:t>IO</a:t>
            </a:r>
            <a:r>
              <a:rPr kumimoji="1" lang="zh-CN" altLang="en-US" dirty="0"/>
              <a:t> </a:t>
            </a:r>
            <a:r>
              <a:rPr kumimoji="1" lang="en-US" altLang="zh-CN" dirty="0"/>
              <a:t>HBM</a:t>
            </a:r>
            <a:r>
              <a:rPr kumimoji="1" lang="zh-CN" altLang="en-US" dirty="0"/>
              <a:t> </a:t>
            </a:r>
            <a:r>
              <a:rPr kumimoji="1" lang="en-US" altLang="zh-CN" dirty="0"/>
              <a:t>HMC...</a:t>
            </a:r>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10B499-7848-324F-9557-46FC201C3CB5}"/>
              </a:ext>
            </a:extLst>
          </p:cNvPr>
          <p:cNvSpPr>
            <a:spLocks noGrp="1"/>
          </p:cNvSpPr>
          <p:nvPr>
            <p:ph type="title"/>
          </p:nvPr>
        </p:nvSpPr>
        <p:spPr/>
        <p:txBody>
          <a:bodyPr>
            <a:normAutofit/>
          </a:bodyPr>
          <a:lstStyle/>
          <a:p>
            <a:r>
              <a:rPr lang="en-US" altLang="zh-CN" dirty="0"/>
              <a:t>Multiplexed Command Pins</a:t>
            </a:r>
            <a:endParaRPr kumimoji="1" lang="zh-CN" altLang="en-US" dirty="0"/>
          </a:p>
        </p:txBody>
      </p:sp>
      <p:sp>
        <p:nvSpPr>
          <p:cNvPr id="3" name="内容占位符 2">
            <a:extLst>
              <a:ext uri="{FF2B5EF4-FFF2-40B4-BE49-F238E27FC236}">
                <a16:creationId xmlns:a16="http://schemas.microsoft.com/office/drawing/2014/main" id="{87809867-6B0C-4447-B7F7-C3A4119A51F1}"/>
              </a:ext>
            </a:extLst>
          </p:cNvPr>
          <p:cNvSpPr>
            <a:spLocks noGrp="1"/>
          </p:cNvSpPr>
          <p:nvPr>
            <p:ph idx="1"/>
          </p:nvPr>
        </p:nvSpPr>
        <p:spPr/>
        <p:txBody>
          <a:bodyPr/>
          <a:lstStyle/>
          <a:p>
            <a:r>
              <a:rPr kumimoji="1" lang="en-US" altLang="zh-CN" dirty="0"/>
              <a:t>PC4.</a:t>
            </a:r>
          </a:p>
          <a:p>
            <a:endParaRPr kumimoji="1" lang="zh-CN" altLang="en-US" dirty="0"/>
          </a:p>
        </p:txBody>
      </p:sp>
      <p:pic>
        <p:nvPicPr>
          <p:cNvPr id="4" name="图片 3">
            <a:extLst>
              <a:ext uri="{FF2B5EF4-FFF2-40B4-BE49-F238E27FC236}">
                <a16:creationId xmlns:a16="http://schemas.microsoft.com/office/drawing/2014/main" id="{F5FBC53E-44F9-574E-8C3D-21DC04BBEE6B}"/>
              </a:ext>
            </a:extLst>
          </p:cNvPr>
          <p:cNvPicPr>
            <a:picLocks noChangeAspect="1"/>
          </p:cNvPicPr>
          <p:nvPr/>
        </p:nvPicPr>
        <p:blipFill>
          <a:blip r:embed="rId2"/>
          <a:stretch>
            <a:fillRect/>
          </a:stretch>
        </p:blipFill>
        <p:spPr>
          <a:xfrm>
            <a:off x="1358900" y="2082050"/>
            <a:ext cx="9994900" cy="3378200"/>
          </a:xfrm>
          <a:prstGeom prst="rect">
            <a:avLst/>
          </a:prstGeom>
        </p:spPr>
      </p:pic>
    </p:spTree>
    <p:extLst>
      <p:ext uri="{BB962C8B-B14F-4D97-AF65-F5344CB8AC3E}">
        <p14:creationId xmlns:p14="http://schemas.microsoft.com/office/powerpoint/2010/main" val="4174588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EA372-49BA-1B44-9958-2D5444D34016}"/>
              </a:ext>
            </a:extLst>
          </p:cNvPr>
          <p:cNvSpPr>
            <a:spLocks noGrp="1"/>
          </p:cNvSpPr>
          <p:nvPr>
            <p:ph type="title"/>
          </p:nvPr>
        </p:nvSpPr>
        <p:spPr/>
        <p:txBody>
          <a:bodyPr>
            <a:normAutofit/>
          </a:bodyPr>
          <a:lstStyle/>
          <a:p>
            <a:r>
              <a:rPr lang="en-US" altLang="zh-CN" dirty="0"/>
              <a:t>Connectivity Test Mode Pins</a:t>
            </a:r>
            <a:endParaRPr kumimoji="1" lang="zh-CN" altLang="en-US" dirty="0"/>
          </a:p>
        </p:txBody>
      </p:sp>
      <p:sp>
        <p:nvSpPr>
          <p:cNvPr id="3" name="内容占位符 2">
            <a:extLst>
              <a:ext uri="{FF2B5EF4-FFF2-40B4-BE49-F238E27FC236}">
                <a16:creationId xmlns:a16="http://schemas.microsoft.com/office/drawing/2014/main" id="{1DE91A9A-DB5F-024A-AAA7-D85A2D93E0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72916FC-FF83-9449-BF65-946C3D1745DA}"/>
              </a:ext>
            </a:extLst>
          </p:cNvPr>
          <p:cNvPicPr>
            <a:picLocks noChangeAspect="1"/>
          </p:cNvPicPr>
          <p:nvPr/>
        </p:nvPicPr>
        <p:blipFill>
          <a:blip r:embed="rId2"/>
          <a:stretch>
            <a:fillRect/>
          </a:stretch>
        </p:blipFill>
        <p:spPr>
          <a:xfrm>
            <a:off x="2600121" y="1365337"/>
            <a:ext cx="5538039" cy="5061404"/>
          </a:xfrm>
          <a:prstGeom prst="rect">
            <a:avLst/>
          </a:prstGeom>
        </p:spPr>
      </p:pic>
    </p:spTree>
    <p:extLst>
      <p:ext uri="{BB962C8B-B14F-4D97-AF65-F5344CB8AC3E}">
        <p14:creationId xmlns:p14="http://schemas.microsoft.com/office/powerpoint/2010/main" val="14216688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r>
              <a:rPr lang="en-US" altLang="zh-CN" dirty="0"/>
              <a:t>PC4.</a:t>
            </a:r>
          </a:p>
          <a:p>
            <a:r>
              <a:rPr lang="en-US" altLang="zh-CN" dirty="0"/>
              <a:t>While in DDR3 it was only possible to</a:t>
            </a:r>
            <a:r>
              <a:rPr lang="zh-CN" altLang="en-US" dirty="0"/>
              <a:t> </a:t>
            </a:r>
            <a:r>
              <a:rPr lang="en-US" altLang="zh-CN" dirty="0"/>
              <a:t>configure all DRAMs on a Rank in parallel now it is possible to configure single DRAMs by</a:t>
            </a:r>
            <a:r>
              <a:rPr lang="zh-CN" altLang="en-US" dirty="0"/>
              <a:t> </a:t>
            </a:r>
            <a:r>
              <a:rPr lang="en-US" altLang="zh-CN" dirty="0"/>
              <a:t>qualifying configuration commands by DQ0. Don’t understand this feature wrong! This is not for</a:t>
            </a:r>
            <a:r>
              <a:rPr lang="zh-CN" altLang="en-US" dirty="0"/>
              <a:t> </a:t>
            </a:r>
            <a:r>
              <a:rPr lang="en-US" altLang="zh-CN" dirty="0"/>
              <a:t>reading out data of a single DRAM, but for configuring ODT and </a:t>
            </a:r>
            <a:r>
              <a:rPr lang="en-US" altLang="zh-CN" dirty="0" err="1"/>
              <a:t>Vref</a:t>
            </a:r>
            <a:r>
              <a:rPr lang="en-US" altLang="zh-CN" dirty="0"/>
              <a:t> levels per DRAM.</a:t>
            </a:r>
          </a:p>
          <a:p>
            <a:endParaRPr kumimoji="1" lang="zh-CN" altLang="en-US" dirty="0"/>
          </a:p>
        </p:txBody>
      </p:sp>
    </p:spTree>
    <p:extLst>
      <p:ext uri="{BB962C8B-B14F-4D97-AF65-F5344CB8AC3E}">
        <p14:creationId xmlns:p14="http://schemas.microsoft.com/office/powerpoint/2010/main" val="1957744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en-US" altLang="zh-CN" dirty="0"/>
              <a:t>PC4.</a:t>
            </a:r>
          </a:p>
          <a:p>
            <a:r>
              <a:rPr lang="zh-CN" altLang="zh-CN" dirty="0"/>
              <a:t>Gear-down mode, allows the DRAM Address/Command and Control bus to use every other rising clock of the DDR4 Memory bus clock.</a:t>
            </a:r>
            <a:endParaRPr lang="en-US" altLang="zh-CN" dirty="0"/>
          </a:p>
          <a:p>
            <a:pPr lvl="1"/>
            <a:r>
              <a:rPr lang="en-US" altLang="zh-CN" dirty="0"/>
              <a:t>Normally:</a:t>
            </a:r>
            <a:r>
              <a:rPr lang="zh-CN" altLang="en-US" dirty="0"/>
              <a:t> </a:t>
            </a:r>
            <a:r>
              <a:rPr lang="en-US" altLang="zh-CN" dirty="0"/>
              <a:t>CA</a:t>
            </a:r>
            <a:r>
              <a:rPr lang="zh-CN" altLang="en-US" dirty="0"/>
              <a:t> </a:t>
            </a:r>
            <a:r>
              <a:rPr lang="en-US" altLang="zh-CN" dirty="0"/>
              <a:t>=</a:t>
            </a:r>
            <a:r>
              <a:rPr lang="zh-CN" altLang="en-US" dirty="0"/>
              <a:t> </a:t>
            </a:r>
            <a:r>
              <a:rPr lang="en-US" altLang="zh-CN" dirty="0"/>
              <a:t>½</a:t>
            </a:r>
            <a:r>
              <a:rPr lang="zh-CN" altLang="en-US" dirty="0"/>
              <a:t> </a:t>
            </a:r>
            <a:r>
              <a:rPr lang="en-US" altLang="zh-CN" dirty="0"/>
              <a:t>Data</a:t>
            </a:r>
            <a:r>
              <a:rPr lang="zh-CN" altLang="en-US" dirty="0"/>
              <a:t> </a:t>
            </a:r>
            <a:r>
              <a:rPr lang="en-US" altLang="zh-CN" dirty="0"/>
              <a:t>Rate;</a:t>
            </a:r>
          </a:p>
          <a:p>
            <a:pPr lvl="1"/>
            <a:r>
              <a:rPr lang="en-US" altLang="zh-CN" dirty="0"/>
              <a:t>Gear</a:t>
            </a:r>
            <a:r>
              <a:rPr lang="zh-CN" altLang="en-US" dirty="0"/>
              <a:t> </a:t>
            </a:r>
            <a:r>
              <a:rPr lang="en-US" altLang="zh-CN" dirty="0"/>
              <a:t>Down</a:t>
            </a:r>
            <a:r>
              <a:rPr lang="zh-CN" altLang="en-US" dirty="0"/>
              <a:t> </a:t>
            </a:r>
            <a:r>
              <a:rPr lang="en-US" altLang="zh-CN" dirty="0"/>
              <a:t>Mode:</a:t>
            </a:r>
            <a:r>
              <a:rPr lang="zh-CN" altLang="en-US" dirty="0"/>
              <a:t> </a:t>
            </a:r>
            <a:r>
              <a:rPr lang="en-US" altLang="zh-CN" dirty="0"/>
              <a:t>¼</a:t>
            </a:r>
            <a:r>
              <a:rPr lang="zh-CN" altLang="en-US" dirty="0"/>
              <a:t> </a:t>
            </a:r>
            <a:r>
              <a:rPr lang="en-US" altLang="zh-CN" dirty="0"/>
              <a:t>Data</a:t>
            </a:r>
            <a:r>
              <a:rPr lang="zh-CN" altLang="en-US" dirty="0"/>
              <a:t> </a:t>
            </a:r>
            <a:r>
              <a:rPr lang="en-US" altLang="zh-CN" dirty="0"/>
              <a:t>Rate.</a:t>
            </a:r>
          </a:p>
          <a:p>
            <a:r>
              <a:rPr lang="en-US" altLang="zh-CN" dirty="0"/>
              <a:t>This conservative latching </a:t>
            </a:r>
          </a:p>
          <a:p>
            <a:pPr marL="0" indent="0">
              <a:buNone/>
            </a:pPr>
            <a:r>
              <a:rPr lang="zh-CN" altLang="en-US" dirty="0"/>
              <a:t>  </a:t>
            </a:r>
            <a:r>
              <a:rPr lang="en-US" altLang="zh-CN" dirty="0"/>
              <a:t>can potentially allow for </a:t>
            </a:r>
          </a:p>
          <a:p>
            <a:pPr marL="0" indent="0">
              <a:buNone/>
            </a:pPr>
            <a:r>
              <a:rPr lang="zh-CN" altLang="en-US" dirty="0"/>
              <a:t>  </a:t>
            </a:r>
            <a:r>
              <a:rPr lang="en-US" altLang="zh-CN" dirty="0"/>
              <a:t>higher </a:t>
            </a:r>
            <a:r>
              <a:rPr lang="en-US" altLang="zh-CN" dirty="0" err="1"/>
              <a:t>clockspeeds</a:t>
            </a:r>
            <a:r>
              <a:rPr lang="en-US" altLang="zh-CN" dirty="0"/>
              <a:t>, broader compatibility, and better stability—good </a:t>
            </a:r>
            <a:r>
              <a:rPr lang="zh-CN" altLang="en-US" dirty="0"/>
              <a:t>   </a:t>
            </a:r>
            <a:endParaRPr lang="en-US" altLang="zh-CN" dirty="0"/>
          </a:p>
          <a:p>
            <a:pPr marL="0" indent="0">
              <a:buNone/>
            </a:pPr>
            <a:r>
              <a:rPr lang="zh-CN" altLang="en-US" dirty="0"/>
              <a:t>  </a:t>
            </a:r>
            <a:r>
              <a:rPr lang="en-US" altLang="zh-CN" dirty="0"/>
              <a:t>for the average user.</a:t>
            </a:r>
          </a:p>
          <a:p>
            <a:pPr lvl="1"/>
            <a:endParaRPr lang="zh-CN" altLang="zh-CN" dirty="0"/>
          </a:p>
          <a:p>
            <a:endParaRPr kumimoji="1" lang="zh-CN" altLang="en-US" dirty="0"/>
          </a:p>
        </p:txBody>
      </p:sp>
      <p:pic>
        <p:nvPicPr>
          <p:cNvPr id="4" name="图片 3">
            <a:extLst>
              <a:ext uri="{FF2B5EF4-FFF2-40B4-BE49-F238E27FC236}">
                <a16:creationId xmlns:a16="http://schemas.microsoft.com/office/drawing/2014/main" id="{AF2C157B-D288-2D47-B65E-B005E69B026B}"/>
              </a:ext>
            </a:extLst>
          </p:cNvPr>
          <p:cNvPicPr>
            <a:picLocks noChangeAspect="1"/>
          </p:cNvPicPr>
          <p:nvPr/>
        </p:nvPicPr>
        <p:blipFill>
          <a:blip r:embed="rId2"/>
          <a:stretch>
            <a:fillRect/>
          </a:stretch>
        </p:blipFill>
        <p:spPr>
          <a:xfrm>
            <a:off x="5032502" y="3388419"/>
            <a:ext cx="6964426" cy="3469581"/>
          </a:xfrm>
          <a:prstGeom prst="rect">
            <a:avLst/>
          </a:prstGeom>
        </p:spPr>
      </p:pic>
    </p:spTree>
    <p:extLst>
      <p:ext uri="{BB962C8B-B14F-4D97-AF65-F5344CB8AC3E}">
        <p14:creationId xmlns:p14="http://schemas.microsoft.com/office/powerpoint/2010/main" val="4265702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pic>
        <p:nvPicPr>
          <p:cNvPr id="4" name="图片 3">
            <a:extLst>
              <a:ext uri="{FF2B5EF4-FFF2-40B4-BE49-F238E27FC236}">
                <a16:creationId xmlns:a16="http://schemas.microsoft.com/office/drawing/2014/main" id="{2F341B4B-EE16-D94A-8B5F-126A858FF5CB}"/>
              </a:ext>
            </a:extLst>
          </p:cNvPr>
          <p:cNvPicPr>
            <a:picLocks noChangeAspect="1"/>
          </p:cNvPicPr>
          <p:nvPr/>
        </p:nvPicPr>
        <p:blipFill>
          <a:blip r:embed="rId2"/>
          <a:stretch>
            <a:fillRect/>
          </a:stretch>
        </p:blipFill>
        <p:spPr>
          <a:xfrm>
            <a:off x="2346960" y="2742214"/>
            <a:ext cx="7498080" cy="3434749"/>
          </a:xfrm>
          <a:prstGeom prst="rect">
            <a:avLst/>
          </a:prstGeom>
        </p:spPr>
      </p:pic>
    </p:spTree>
    <p:extLst>
      <p:ext uri="{BB962C8B-B14F-4D97-AF65-F5344CB8AC3E}">
        <p14:creationId xmlns:p14="http://schemas.microsoft.com/office/powerpoint/2010/main" val="31295650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en-US" altLang="zh-CN" dirty="0"/>
              <a:t>PC4:</a:t>
            </a:r>
          </a:p>
          <a:p>
            <a:pPr lvl="1"/>
            <a:r>
              <a:rPr lang="zh-CN" altLang="zh-CN" dirty="0"/>
              <a:t>CRC error detection provides real-time error detection on the DDR4 data bus, improving system reliability during WRITE operations. DDR4 uses an 8-bit CRC header error control: X8+X2+X+1 (ATM-8 HEC).</a:t>
            </a:r>
          </a:p>
          <a:p>
            <a:endParaRPr kumimoji="1" lang="zh-CN" altLang="en-US" dirty="0"/>
          </a:p>
        </p:txBody>
      </p:sp>
      <p:pic>
        <p:nvPicPr>
          <p:cNvPr id="4" name="图片 3">
            <a:extLst>
              <a:ext uri="{FF2B5EF4-FFF2-40B4-BE49-F238E27FC236}">
                <a16:creationId xmlns:a16="http://schemas.microsoft.com/office/drawing/2014/main" id="{67F13B9E-F499-604B-AB5C-5B735BD8898E}"/>
              </a:ext>
            </a:extLst>
          </p:cNvPr>
          <p:cNvPicPr>
            <a:picLocks noChangeAspect="1"/>
          </p:cNvPicPr>
          <p:nvPr/>
        </p:nvPicPr>
        <p:blipFill>
          <a:blip r:embed="rId2"/>
          <a:stretch>
            <a:fillRect/>
          </a:stretch>
        </p:blipFill>
        <p:spPr>
          <a:xfrm>
            <a:off x="2520696" y="2952206"/>
            <a:ext cx="7150608" cy="3905794"/>
          </a:xfrm>
          <a:prstGeom prst="rect">
            <a:avLst/>
          </a:prstGeom>
        </p:spPr>
      </p:pic>
    </p:spTree>
    <p:extLst>
      <p:ext uri="{BB962C8B-B14F-4D97-AF65-F5344CB8AC3E}">
        <p14:creationId xmlns:p14="http://schemas.microsoft.com/office/powerpoint/2010/main" val="27282899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1E8B7-0EC1-2942-B6E7-17B80C1C4575}"/>
              </a:ext>
            </a:extLst>
          </p:cNvPr>
          <p:cNvSpPr>
            <a:spLocks noGrp="1"/>
          </p:cNvSpPr>
          <p:nvPr>
            <p:ph type="title"/>
          </p:nvPr>
        </p:nvSpPr>
        <p:spPr/>
        <p:txBody>
          <a:bodyPr/>
          <a:lstStyle/>
          <a:p>
            <a:r>
              <a:rPr kumimoji="1" lang="en-US" altLang="zh-CN" dirty="0"/>
              <a:t>ALERT_N</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EA79250E-4709-8B4B-91FE-FC2E2DFBA044}"/>
              </a:ext>
            </a:extLst>
          </p:cNvPr>
          <p:cNvSpPr>
            <a:spLocks noGrp="1"/>
          </p:cNvSpPr>
          <p:nvPr>
            <p:ph idx="1"/>
          </p:nvPr>
        </p:nvSpPr>
        <p:spPr/>
        <p:txBody>
          <a:bodyPr/>
          <a:lstStyle/>
          <a:p>
            <a:r>
              <a:rPr lang="en-US" altLang="zh-CN" dirty="0"/>
              <a:t>PC4.</a:t>
            </a:r>
          </a:p>
          <a:p>
            <a:r>
              <a:rPr lang="en-US" altLang="zh-CN" dirty="0" err="1"/>
              <a:t>Alert_n</a:t>
            </a:r>
            <a:r>
              <a:rPr lang="en-US" altLang="zh-CN" dirty="0"/>
              <a:t> – Active low output signal that indicates an error event for both the C/A Parity Mode and the CRC Data Mode.</a:t>
            </a:r>
          </a:p>
          <a:p>
            <a:r>
              <a:rPr lang="en-US" altLang="zh-CN" dirty="0"/>
              <a:t>Based on the checksum, the controller can decide if the data or the returned CRC was transmitted in error and take appropriate measures.</a:t>
            </a:r>
          </a:p>
          <a:p>
            <a:endParaRPr kumimoji="1" lang="zh-CN" altLang="en-US" dirty="0"/>
          </a:p>
        </p:txBody>
      </p:sp>
    </p:spTree>
    <p:extLst>
      <p:ext uri="{BB962C8B-B14F-4D97-AF65-F5344CB8AC3E}">
        <p14:creationId xmlns:p14="http://schemas.microsoft.com/office/powerpoint/2010/main" val="16070186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r>
              <a:rPr kumimoji="1" lang="en-US" altLang="zh-CN" dirty="0">
                <a:solidFill>
                  <a:srgbClr val="FFFFFF"/>
                </a:solidFill>
              </a:rPr>
              <a:t>GDDR</a:t>
            </a:r>
            <a:endParaRPr kumimoji="1"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kumimoji="1" lang="en-US" altLang="zh-CN" sz="2000" dirty="0"/>
              <a:t>GPU</a:t>
            </a:r>
            <a:r>
              <a:rPr kumimoji="1" lang="zh-CN" altLang="en-US" sz="2000" dirty="0"/>
              <a:t> </a:t>
            </a:r>
            <a:r>
              <a:rPr kumimoji="1" lang="en-US" altLang="zh-CN" sz="2000" dirty="0"/>
              <a:t>needs</a:t>
            </a:r>
            <a:r>
              <a:rPr kumimoji="1" lang="zh-CN" altLang="en-US" sz="2000" dirty="0"/>
              <a:t> </a:t>
            </a:r>
            <a:r>
              <a:rPr kumimoji="1" lang="en-US" altLang="zh-CN" sz="2000" dirty="0"/>
              <a:t>massive</a:t>
            </a:r>
            <a:r>
              <a:rPr kumimoji="1" lang="zh-CN" altLang="en-US" sz="2000" dirty="0"/>
              <a:t> </a:t>
            </a:r>
            <a:r>
              <a:rPr kumimoji="1" lang="en-US" altLang="zh-CN" sz="2000" dirty="0"/>
              <a:t>bandwidth,</a:t>
            </a:r>
            <a:r>
              <a:rPr kumimoji="1" lang="zh-CN" altLang="en-US" sz="2000" dirty="0"/>
              <a:t> </a:t>
            </a:r>
            <a:r>
              <a:rPr kumimoji="1" lang="en-US" altLang="zh-CN" sz="2000" dirty="0"/>
              <a:t>not</a:t>
            </a:r>
            <a:r>
              <a:rPr kumimoji="1" lang="zh-CN" altLang="en-US" sz="2000" dirty="0"/>
              <a:t> </a:t>
            </a:r>
            <a:r>
              <a:rPr kumimoji="1" lang="en-US" altLang="zh-CN" sz="2000" dirty="0"/>
              <a:t>pay</a:t>
            </a:r>
            <a:r>
              <a:rPr kumimoji="1" lang="zh-CN" altLang="en-US" sz="2000" dirty="0"/>
              <a:t> </a:t>
            </a:r>
            <a:r>
              <a:rPr kumimoji="1" lang="en-US" altLang="zh-CN" sz="2000" dirty="0"/>
              <a:t>attention</a:t>
            </a:r>
            <a:r>
              <a:rPr kumimoji="1" lang="zh-CN" altLang="en-US" sz="2000" dirty="0"/>
              <a:t> </a:t>
            </a:r>
            <a:r>
              <a:rPr kumimoji="1" lang="en-US" altLang="zh-CN" sz="2000" dirty="0"/>
              <a:t>to</a:t>
            </a:r>
            <a:r>
              <a:rPr kumimoji="1" lang="zh-CN" altLang="en-US" sz="2000" dirty="0"/>
              <a:t> </a:t>
            </a:r>
            <a:r>
              <a:rPr kumimoji="1" lang="en-US" altLang="zh-CN" sz="2000" dirty="0"/>
              <a:t>latency.</a:t>
            </a:r>
          </a:p>
          <a:p>
            <a:r>
              <a:rPr kumimoji="1" lang="en-US" altLang="zh-CN" sz="2000" dirty="0"/>
              <a:t>GDDR5</a:t>
            </a:r>
            <a:r>
              <a:rPr kumimoji="1" lang="zh-CN" altLang="en-US" sz="2000" dirty="0"/>
              <a:t> </a:t>
            </a:r>
            <a:r>
              <a:rPr kumimoji="1" lang="en-US" altLang="zh-CN" sz="2000" dirty="0"/>
              <a:t>comes</a:t>
            </a:r>
            <a:r>
              <a:rPr kumimoji="1" lang="zh-CN" altLang="en-US" sz="2000" dirty="0"/>
              <a:t> </a:t>
            </a:r>
            <a:r>
              <a:rPr kumimoji="1" lang="en-US" altLang="zh-CN" sz="2000" dirty="0"/>
              <a:t>from</a:t>
            </a:r>
            <a:r>
              <a:rPr kumimoji="1" lang="zh-CN" altLang="en-US" sz="2000" dirty="0"/>
              <a:t> </a:t>
            </a:r>
            <a:r>
              <a:rPr kumimoji="1" lang="en-US" altLang="zh-CN" sz="2000" dirty="0"/>
              <a:t>DDR3.</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p>
          <a:p>
            <a:r>
              <a:rPr kumimoji="1" lang="en-US" altLang="zh-CN" dirty="0"/>
              <a:t>Only</a:t>
            </a:r>
            <a:r>
              <a:rPr kumimoji="1" lang="zh-CN" altLang="en-US" dirty="0"/>
              <a:t> </a:t>
            </a:r>
            <a:r>
              <a:rPr kumimoji="1" lang="en-US" altLang="zh-CN" dirty="0"/>
              <a:t>refresh</a:t>
            </a:r>
            <a:r>
              <a:rPr kumimoji="1" lang="zh-CN" altLang="en-US" dirty="0"/>
              <a:t> </a:t>
            </a:r>
            <a:r>
              <a:rPr kumimoji="1" lang="en-US" altLang="zh-CN" dirty="0"/>
              <a:t>the</a:t>
            </a:r>
            <a:r>
              <a:rPr kumimoji="1" lang="zh-CN" altLang="en-US" dirty="0"/>
              <a:t> </a:t>
            </a:r>
            <a:r>
              <a:rPr kumimoji="1" lang="en-US" altLang="zh-CN" dirty="0"/>
              <a:t>bank</a:t>
            </a:r>
            <a:r>
              <a:rPr kumimoji="1" lang="zh-CN" altLang="en-US" dirty="0"/>
              <a:t> </a:t>
            </a:r>
            <a:r>
              <a:rPr kumimoji="1" lang="en-US" altLang="zh-CN" dirty="0" err="1"/>
              <a:t>whch</a:t>
            </a:r>
            <a:r>
              <a:rPr kumimoji="1" lang="zh-CN" altLang="en-US" dirty="0"/>
              <a:t> </a:t>
            </a:r>
            <a:r>
              <a:rPr kumimoji="1" lang="en-US" altLang="zh-CN" dirty="0"/>
              <a:t>contains</a:t>
            </a:r>
            <a:r>
              <a:rPr kumimoji="1" lang="zh-CN" altLang="en-US" dirty="0"/>
              <a:t> </a:t>
            </a:r>
            <a:r>
              <a:rPr kumimoji="1" lang="en-US" altLang="zh-CN" dirty="0"/>
              <a:t>valid</a:t>
            </a:r>
            <a:r>
              <a:rPr kumimoji="1" lang="zh-CN" altLang="en-US" dirty="0"/>
              <a:t> </a:t>
            </a:r>
            <a:r>
              <a:rPr kumimoji="1" lang="en-US" altLang="zh-CN" dirty="0"/>
              <a:t>data.</a:t>
            </a:r>
          </a:p>
          <a:p>
            <a:r>
              <a:rPr kumimoji="1" lang="en-US" altLang="zh-CN" dirty="0"/>
              <a:t>Controller</a:t>
            </a:r>
            <a:r>
              <a:rPr kumimoji="1" lang="zh-CN" altLang="en-US" dirty="0"/>
              <a:t> </a:t>
            </a:r>
            <a:r>
              <a:rPr kumimoji="1" lang="en-US" altLang="zh-CN" dirty="0"/>
              <a:t>should</a:t>
            </a:r>
            <a:r>
              <a:rPr kumimoji="1" lang="zh-CN" altLang="en-US" dirty="0"/>
              <a:t> </a:t>
            </a:r>
            <a:r>
              <a:rPr kumimoji="1" lang="en-US" altLang="zh-CN" dirty="0"/>
              <a:t>know</a:t>
            </a:r>
            <a:r>
              <a:rPr kumimoji="1" lang="zh-CN" altLang="en-US" dirty="0"/>
              <a:t> </a:t>
            </a:r>
            <a:r>
              <a:rPr kumimoji="1" lang="en-US" altLang="zh-CN" dirty="0"/>
              <a:t>which</a:t>
            </a:r>
            <a:r>
              <a:rPr kumimoji="1" lang="zh-CN" altLang="en-US" dirty="0"/>
              <a:t> </a:t>
            </a:r>
            <a:r>
              <a:rPr kumimoji="1" lang="en-US" altLang="zh-CN" dirty="0"/>
              <a:t>bank</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refreshed,</a:t>
            </a:r>
            <a:r>
              <a:rPr kumimoji="1" lang="zh-CN" altLang="en-US" dirty="0"/>
              <a:t> </a:t>
            </a:r>
            <a:r>
              <a:rPr kumimoji="1" lang="en-US" altLang="zh-CN" dirty="0"/>
              <a:t>which</a:t>
            </a:r>
            <a:r>
              <a:rPr kumimoji="1" lang="zh-CN" altLang="en-US" dirty="0"/>
              <a:t> </a:t>
            </a:r>
            <a:r>
              <a:rPr kumimoji="1" lang="en-US" altLang="zh-CN" dirty="0"/>
              <a:t>bank</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refresh.</a:t>
            </a:r>
            <a:endParaRPr kumimoji="1" lang="zh-CN" altLang="en-US" dirty="0"/>
          </a:p>
        </p:txBody>
      </p:sp>
      <p:pic>
        <p:nvPicPr>
          <p:cNvPr id="4" name="图片 3">
            <a:extLst>
              <a:ext uri="{FF2B5EF4-FFF2-40B4-BE49-F238E27FC236}">
                <a16:creationId xmlns:a16="http://schemas.microsoft.com/office/drawing/2014/main" id="{A87C0494-F748-2B4B-9691-8C7A4A230D44}"/>
              </a:ext>
            </a:extLst>
          </p:cNvPr>
          <p:cNvPicPr>
            <a:picLocks noChangeAspect="1"/>
          </p:cNvPicPr>
          <p:nvPr/>
        </p:nvPicPr>
        <p:blipFill>
          <a:blip r:embed="rId2"/>
          <a:stretch>
            <a:fillRect/>
          </a:stretch>
        </p:blipFill>
        <p:spPr>
          <a:xfrm>
            <a:off x="5466334" y="2903900"/>
            <a:ext cx="5887466" cy="3734644"/>
          </a:xfrm>
          <a:prstGeom prst="rect">
            <a:avLst/>
          </a:prstGeom>
        </p:spPr>
      </p:pic>
    </p:spTree>
    <p:extLst>
      <p:ext uri="{BB962C8B-B14F-4D97-AF65-F5344CB8AC3E}">
        <p14:creationId xmlns:p14="http://schemas.microsoft.com/office/powerpoint/2010/main" val="2235062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DDR3.</a:t>
            </a:r>
          </a:p>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a:t>
            </a:r>
            <a:r>
              <a:rPr lang="en-US" altLang="zh-CN" dirty="0"/>
              <a:t>’</a:t>
            </a:r>
            <a:r>
              <a:rPr lang="zh-CN" altLang="zh-CN" dirty="0"/>
              <a:t>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p:txBody>
      </p:sp>
    </p:spTree>
    <p:extLst>
      <p:ext uri="{BB962C8B-B14F-4D97-AF65-F5344CB8AC3E}">
        <p14:creationId xmlns:p14="http://schemas.microsoft.com/office/powerpoint/2010/main" val="16903896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A3A27-97DD-444B-A877-0B0A6CB5C29E}"/>
              </a:ext>
            </a:extLst>
          </p:cNvPr>
          <p:cNvSpPr>
            <a:spLocks noGrp="1"/>
          </p:cNvSpPr>
          <p:nvPr>
            <p:ph type="title"/>
          </p:nvPr>
        </p:nvSpPr>
        <p:spPr/>
        <p:txBody>
          <a:bodyPr/>
          <a:lstStyle/>
          <a:p>
            <a:r>
              <a:rPr kumimoji="1" lang="en-US" altLang="zh-CN" dirty="0"/>
              <a:t>LPASR</a:t>
            </a:r>
            <a:endParaRPr kumimoji="1" lang="zh-CN" altLang="en-US" dirty="0"/>
          </a:p>
        </p:txBody>
      </p:sp>
      <p:sp>
        <p:nvSpPr>
          <p:cNvPr id="3" name="内容占位符 2">
            <a:extLst>
              <a:ext uri="{FF2B5EF4-FFF2-40B4-BE49-F238E27FC236}">
                <a16:creationId xmlns:a16="http://schemas.microsoft.com/office/drawing/2014/main" id="{C3F2EECF-13B8-444A-A1E0-E0AC430716C5}"/>
              </a:ext>
            </a:extLst>
          </p:cNvPr>
          <p:cNvSpPr>
            <a:spLocks noGrp="1"/>
          </p:cNvSpPr>
          <p:nvPr>
            <p:ph idx="1"/>
          </p:nvPr>
        </p:nvSpPr>
        <p:spPr/>
        <p:txBody>
          <a:bodyPr/>
          <a:lstStyle/>
          <a:p>
            <a:r>
              <a:rPr kumimoji="1" lang="en-US" altLang="zh-CN" dirty="0"/>
              <a:t>PC4.</a:t>
            </a:r>
          </a:p>
          <a:p>
            <a:r>
              <a:rPr kumimoji="1" lang="en-US" altLang="zh-CN" dirty="0"/>
              <a:t>Low</a:t>
            </a:r>
            <a:r>
              <a:rPr kumimoji="1" lang="zh-CN" altLang="en-US" dirty="0"/>
              <a:t> </a:t>
            </a:r>
            <a:r>
              <a:rPr kumimoji="1" lang="en-US" altLang="zh-CN" dirty="0"/>
              <a:t>Power</a:t>
            </a:r>
            <a:r>
              <a:rPr kumimoji="1" lang="zh-CN" altLang="en-US" dirty="0"/>
              <a:t> </a:t>
            </a:r>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pic>
        <p:nvPicPr>
          <p:cNvPr id="4" name="图片 3">
            <a:extLst>
              <a:ext uri="{FF2B5EF4-FFF2-40B4-BE49-F238E27FC236}">
                <a16:creationId xmlns:a16="http://schemas.microsoft.com/office/drawing/2014/main" id="{706CE3DB-851C-AA45-8547-501E7DD24C8C}"/>
              </a:ext>
            </a:extLst>
          </p:cNvPr>
          <p:cNvPicPr>
            <a:picLocks noChangeAspect="1"/>
          </p:cNvPicPr>
          <p:nvPr/>
        </p:nvPicPr>
        <p:blipFill>
          <a:blip r:embed="rId2"/>
          <a:stretch>
            <a:fillRect/>
          </a:stretch>
        </p:blipFill>
        <p:spPr>
          <a:xfrm>
            <a:off x="1357465" y="2546354"/>
            <a:ext cx="8463192" cy="3730815"/>
          </a:xfrm>
          <a:prstGeom prst="rect">
            <a:avLst/>
          </a:prstGeom>
        </p:spPr>
      </p:pic>
    </p:spTree>
    <p:extLst>
      <p:ext uri="{BB962C8B-B14F-4D97-AF65-F5344CB8AC3E}">
        <p14:creationId xmlns:p14="http://schemas.microsoft.com/office/powerpoint/2010/main" val="40856410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a:bodyPr>
          <a:lstStyle/>
          <a:p>
            <a:r>
              <a:rPr kumimoji="1" lang="en-US" altLang="zh-CN" dirty="0"/>
              <a:t>Temperature Compensated Self Refresh.</a:t>
            </a:r>
          </a:p>
          <a:p>
            <a:r>
              <a:rPr kumimoji="1" lang="en-US" altLang="zh-CN" dirty="0"/>
              <a:t>Mobile DDR SDRAM incorporates several low power functionalities </a:t>
            </a:r>
          </a:p>
          <a:p>
            <a:pPr marL="0" indent="0">
              <a:buNone/>
            </a:pPr>
            <a:r>
              <a:rPr kumimoji="1" lang="en-US" altLang="zh-CN" dirty="0"/>
              <a:t>into DDR SDRAM to reduce the standby current. </a:t>
            </a:r>
          </a:p>
          <a:p>
            <a:r>
              <a:rPr kumimoji="1" lang="en-US" altLang="zh-CN" dirty="0"/>
              <a:t>To further reduce the self refresh current, it also lengthens the refresh period for lower temperature. </a:t>
            </a:r>
          </a:p>
          <a:p>
            <a:r>
              <a:rPr kumimoji="1" lang="en-US" altLang="zh-CN" dirty="0"/>
              <a:t>??</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PC4.</a:t>
            </a:r>
          </a:p>
          <a:p>
            <a:r>
              <a:rPr kumimoji="1" lang="en-US" altLang="zh-CN" dirty="0"/>
              <a:t>Set</a:t>
            </a:r>
            <a:r>
              <a:rPr kumimoji="1" lang="zh-CN" altLang="en-US" dirty="0"/>
              <a:t> </a:t>
            </a:r>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pic>
        <p:nvPicPr>
          <p:cNvPr id="4" name="图片 3">
            <a:extLst>
              <a:ext uri="{FF2B5EF4-FFF2-40B4-BE49-F238E27FC236}">
                <a16:creationId xmlns:a16="http://schemas.microsoft.com/office/drawing/2014/main" id="{B0E277D1-9400-BF46-BC43-A2ED36255B73}"/>
              </a:ext>
            </a:extLst>
          </p:cNvPr>
          <p:cNvPicPr>
            <a:picLocks noChangeAspect="1"/>
          </p:cNvPicPr>
          <p:nvPr/>
        </p:nvPicPr>
        <p:blipFill>
          <a:blip r:embed="rId2"/>
          <a:stretch>
            <a:fillRect/>
          </a:stretch>
        </p:blipFill>
        <p:spPr>
          <a:xfrm>
            <a:off x="1191768" y="2636220"/>
            <a:ext cx="10515600" cy="3094781"/>
          </a:xfrm>
          <a:prstGeom prst="rect">
            <a:avLst/>
          </a:prstGeom>
        </p:spPr>
      </p:pic>
    </p:spTree>
    <p:extLst>
      <p:ext uri="{BB962C8B-B14F-4D97-AF65-F5344CB8AC3E}">
        <p14:creationId xmlns:p14="http://schemas.microsoft.com/office/powerpoint/2010/main" val="15489861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A776-DD54-D743-973D-B63276DE78FB}"/>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3B2C34E9-0847-AE4D-8464-40807FB6A6C8}"/>
              </a:ext>
            </a:extLst>
          </p:cNvPr>
          <p:cNvSpPr>
            <a:spLocks noGrp="1"/>
          </p:cNvSpPr>
          <p:nvPr>
            <p:ph idx="1"/>
          </p:nvPr>
        </p:nvSpPr>
        <p:spPr/>
        <p:txBody>
          <a:bodyPr>
            <a:normAutofit fontScale="92500" lnSpcReduction="10000"/>
          </a:bodyPr>
          <a:lstStyle/>
          <a:p>
            <a:r>
              <a:rPr lang="zh-CN" altLang="zh-CN" dirty="0"/>
              <a:t>Power Down Mode - can modestly save system power at the expense of higher DRAM latency by putting DRAM into a quiescent state after a period of inactivity.</a:t>
            </a:r>
            <a:endParaRPr lang="en-US" altLang="zh-CN" dirty="0"/>
          </a:p>
          <a:p>
            <a:r>
              <a:rPr lang="zh-CN" altLang="zh-CN" dirty="0"/>
              <a:t>Power Down and Self Refresh are 2 low power states of DRAM devices.  One of the primary differences between these states is that in the Self Refresh state, the DRAM executes internal refreshes which allows the memory controller and PHY to be disabled for a long time.  In the power down state, the DRAM still requires refresh commands to be sent to maintain the memory contents.</a:t>
            </a:r>
            <a:endParaRPr lang="en-US" altLang="zh-CN" dirty="0"/>
          </a:p>
          <a:p>
            <a:r>
              <a:rPr lang="en-US" altLang="zh-CN" dirty="0"/>
              <a:t>LP4:</a:t>
            </a:r>
            <a:r>
              <a:rPr lang="zh-CN" altLang="en-US" dirty="0"/>
              <a:t> </a:t>
            </a:r>
            <a:r>
              <a:rPr lang="zh-CN" altLang="zh-CN" b="1" dirty="0"/>
              <a:t>Entering power-down deactivates the input and output buffers, excluding CKE and </a:t>
            </a:r>
            <a:r>
              <a:rPr lang="en-US" altLang="zh-CN" b="1" dirty="0"/>
              <a:t>RESET</a:t>
            </a:r>
            <a:r>
              <a:rPr lang="zh-CN" altLang="zh-CN" b="1" dirty="0"/>
              <a:t>.</a:t>
            </a:r>
            <a:endParaRPr lang="en-US" altLang="zh-CN" b="1" dirty="0"/>
          </a:p>
          <a:p>
            <a:r>
              <a:rPr lang="zh-CN" altLang="zh-CN" dirty="0"/>
              <a:t>Maximum power-down duration is governed by the refresh requirements of the device.</a:t>
            </a:r>
          </a:p>
          <a:p>
            <a:endParaRPr lang="zh-CN" altLang="zh-CN" dirty="0"/>
          </a:p>
          <a:p>
            <a:endParaRPr lang="zh-CN" altLang="zh-CN" dirty="0"/>
          </a:p>
          <a:p>
            <a:endParaRPr lang="zh-CN" altLang="zh-CN" dirty="0"/>
          </a:p>
          <a:p>
            <a:endParaRPr kumimoji="1" lang="zh-CN" altLang="en-US" dirty="0"/>
          </a:p>
        </p:txBody>
      </p:sp>
    </p:spTree>
    <p:extLst>
      <p:ext uri="{BB962C8B-B14F-4D97-AF65-F5344CB8AC3E}">
        <p14:creationId xmlns:p14="http://schemas.microsoft.com/office/powerpoint/2010/main" val="1487854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FFDED-0C08-9D42-92B9-A7E31BB85FE2}"/>
              </a:ext>
            </a:extLst>
          </p:cNvPr>
          <p:cNvSpPr>
            <a:spLocks noGrp="1"/>
          </p:cNvSpPr>
          <p:nvPr>
            <p:ph type="title"/>
          </p:nvPr>
        </p:nvSpPr>
        <p:spPr/>
        <p:txBody>
          <a:bodyPr>
            <a:normAutofit/>
          </a:bodyPr>
          <a:lstStyle/>
          <a:p>
            <a:r>
              <a:rPr kumimoji="1" lang="en-US" altLang="zh-CN" dirty="0"/>
              <a:t>Maximum Power Saving Mode</a:t>
            </a:r>
            <a:endParaRPr kumimoji="1" lang="zh-CN" altLang="en-US" dirty="0"/>
          </a:p>
        </p:txBody>
      </p:sp>
      <p:sp>
        <p:nvSpPr>
          <p:cNvPr id="3" name="内容占位符 2">
            <a:extLst>
              <a:ext uri="{FF2B5EF4-FFF2-40B4-BE49-F238E27FC236}">
                <a16:creationId xmlns:a16="http://schemas.microsoft.com/office/drawing/2014/main" id="{C3DE89FE-1FD4-204B-A139-D0904731FA08}"/>
              </a:ext>
            </a:extLst>
          </p:cNvPr>
          <p:cNvSpPr>
            <a:spLocks noGrp="1"/>
          </p:cNvSpPr>
          <p:nvPr>
            <p:ph idx="1"/>
          </p:nvPr>
        </p:nvSpPr>
        <p:spPr/>
        <p:txBody>
          <a:bodyPr/>
          <a:lstStyle/>
          <a:p>
            <a:r>
              <a:rPr kumimoji="1" lang="en-US" altLang="zh-CN" dirty="0"/>
              <a:t>PC4.</a:t>
            </a:r>
          </a:p>
          <a:p>
            <a:r>
              <a:rPr lang="en-US" altLang="zh-CN" dirty="0"/>
              <a:t>This mode provides lowest power consuming mode which could be similar to the Self-Refresh status with no internal refresh activity. When DDR4 SDRAM is in the maximum power saving mode, it does not need to guarantee data retention nor respond to any external command (except maximum power saving mode exit and asserting </a:t>
            </a:r>
            <a:r>
              <a:rPr lang="en-US" altLang="zh-CN" dirty="0" err="1"/>
              <a:t>RESET_n</a:t>
            </a:r>
            <a:r>
              <a:rPr lang="en-US" altLang="zh-CN" dirty="0"/>
              <a:t> signal LOW) to minimize the power consumption.</a:t>
            </a:r>
          </a:p>
          <a:p>
            <a:endParaRPr kumimoji="1" lang="zh-CN" altLang="en-US" dirty="0"/>
          </a:p>
        </p:txBody>
      </p:sp>
    </p:spTree>
    <p:extLst>
      <p:ext uri="{BB962C8B-B14F-4D97-AF65-F5344CB8AC3E}">
        <p14:creationId xmlns:p14="http://schemas.microsoft.com/office/powerpoint/2010/main" val="3176784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A9DA-E005-A948-B464-2059B30D31F7}"/>
              </a:ext>
            </a:extLst>
          </p:cNvPr>
          <p:cNvSpPr>
            <a:spLocks noGrp="1"/>
          </p:cNvSpPr>
          <p:nvPr>
            <p:ph type="title"/>
          </p:nvPr>
        </p:nvSpPr>
        <p:spPr/>
        <p:txBody>
          <a:bodyPr/>
          <a:lstStyle/>
          <a:p>
            <a:r>
              <a:rPr kumimoji="1" lang="en-US" altLang="zh-CN" dirty="0"/>
              <a:t>DPD(Deep</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E18A2019-E7D0-264C-BB92-0A0D6F9CE8E8}"/>
              </a:ext>
            </a:extLst>
          </p:cNvPr>
          <p:cNvSpPr>
            <a:spLocks noGrp="1"/>
          </p:cNvSpPr>
          <p:nvPr>
            <p:ph idx="1"/>
          </p:nvPr>
        </p:nvSpPr>
        <p:spPr/>
        <p:txBody>
          <a:bodyPr/>
          <a:lstStyle/>
          <a:p>
            <a:r>
              <a:rPr kumimoji="1" lang="en-US" altLang="zh-CN" dirty="0"/>
              <a:t>LP3</a:t>
            </a:r>
          </a:p>
          <a:p>
            <a:pPr lvl="1"/>
            <a:r>
              <a:rPr lang="en-US" altLang="zh-CN" dirty="0"/>
              <a:t>T</a:t>
            </a:r>
            <a:r>
              <a:rPr lang="zh-CN" altLang="zh-CN" dirty="0"/>
              <a:t>he JEDEC standard specifies a Deep Power-Down (DPD) mode, in which the entire memory array shuts down. All internal voltage generators inside the device stop and all data is lost, as is all the information in the Mode Register Set (MRS) and the EMRS. </a:t>
            </a:r>
          </a:p>
          <a:p>
            <a:endParaRPr kumimoji="1" lang="zh-CN" altLang="en-US" dirty="0"/>
          </a:p>
        </p:txBody>
      </p:sp>
    </p:spTree>
    <p:extLst>
      <p:ext uri="{BB962C8B-B14F-4D97-AF65-F5344CB8AC3E}">
        <p14:creationId xmlns:p14="http://schemas.microsoft.com/office/powerpoint/2010/main" val="133037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59F49-4278-DA44-BB2F-D9900DA843F6}"/>
              </a:ext>
            </a:extLst>
          </p:cNvPr>
          <p:cNvSpPr>
            <a:spLocks noGrp="1"/>
          </p:cNvSpPr>
          <p:nvPr>
            <p:ph type="title"/>
          </p:nvPr>
        </p:nvSpPr>
        <p:spPr/>
        <p:txBody>
          <a:bodyPr/>
          <a:lstStyle/>
          <a:p>
            <a:r>
              <a:rPr kumimoji="1" lang="en-US" altLang="zh-CN" dirty="0"/>
              <a:t>Wide</a:t>
            </a:r>
            <a:r>
              <a:rPr kumimoji="1" lang="zh-CN" altLang="en-US" dirty="0"/>
              <a:t> </a:t>
            </a:r>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455658A0-2B45-7E49-948D-7A099CFA1EBF}"/>
              </a:ext>
            </a:extLst>
          </p:cNvPr>
          <p:cNvSpPr>
            <a:spLocks noGrp="1"/>
          </p:cNvSpPr>
          <p:nvPr>
            <p:ph idx="1"/>
          </p:nvPr>
        </p:nvSpPr>
        <p:spPr/>
        <p:txBody>
          <a:bodyPr/>
          <a:lstStyle/>
          <a:p>
            <a:r>
              <a:rPr lang="en-US" altLang="zh-CN" dirty="0"/>
              <a:t>The design of Wide IO is designed to provide high-frequency, low-power storage for mobile system single-chip (SoC). It mainly attracts smartphones and embedded systems companies.</a:t>
            </a:r>
            <a:endParaRPr kumimoji="1" lang="zh-CN" altLang="en-US" dirty="0"/>
          </a:p>
        </p:txBody>
      </p:sp>
    </p:spTree>
    <p:extLst>
      <p:ext uri="{BB962C8B-B14F-4D97-AF65-F5344CB8AC3E}">
        <p14:creationId xmlns:p14="http://schemas.microsoft.com/office/powerpoint/2010/main" val="25418183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p>
          <a:p>
            <a:r>
              <a:rPr lang="en-US" altLang="zh-CN" dirty="0"/>
              <a:t>Enables testing of the DQ and DQS signaling between the controller and the DRAM, isolating the actual memory array since read/write accesses are not needed.</a:t>
            </a:r>
          </a:p>
          <a:p>
            <a:endParaRPr kumimoji="1" lang="zh-CN" altLang="en-US" dirty="0"/>
          </a:p>
        </p:txBody>
      </p:sp>
    </p:spTree>
    <p:extLst>
      <p:ext uri="{BB962C8B-B14F-4D97-AF65-F5344CB8AC3E}">
        <p14:creationId xmlns:p14="http://schemas.microsoft.com/office/powerpoint/2010/main" val="19911791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18092046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a:xfrm>
            <a:off x="5297762" y="1053711"/>
            <a:ext cx="5638994" cy="1424446"/>
          </a:xfrm>
          <a:prstGeom prst="ellipse">
            <a:avLst/>
          </a:prstGeom>
        </p:spPr>
        <p:txBody>
          <a:bodyPr>
            <a:normAutofit/>
          </a:bodyPr>
          <a:lstStyle/>
          <a:p>
            <a:r>
              <a:rPr kumimoji="1" lang="en-US" altLang="zh-CN">
                <a:solidFill>
                  <a:srgbClr val="FFFFFF"/>
                </a:solidFill>
              </a:rPr>
              <a:t>WCK</a:t>
            </a:r>
            <a:endParaRPr kumimoji="1" lang="zh-CN" altLang="en-US">
              <a:solidFill>
                <a:srgbClr val="FFFFFF"/>
              </a:solidFill>
            </a:endParaRPr>
          </a:p>
        </p:txBody>
      </p:sp>
      <p:pic>
        <p:nvPicPr>
          <p:cNvPr id="5" name="图片 4">
            <a:extLst>
              <a:ext uri="{FF2B5EF4-FFF2-40B4-BE49-F238E27FC236}">
                <a16:creationId xmlns:a16="http://schemas.microsoft.com/office/drawing/2014/main" id="{60F3B114-B65A-334A-AF95-858A3249591D}"/>
              </a:ext>
            </a:extLst>
          </p:cNvPr>
          <p:cNvPicPr>
            <a:picLocks noChangeAspect="1"/>
          </p:cNvPicPr>
          <p:nvPr/>
        </p:nvPicPr>
        <p:blipFill>
          <a:blip r:embed="rId2"/>
          <a:stretch>
            <a:fillRect/>
          </a:stretch>
        </p:blipFill>
        <p:spPr>
          <a:xfrm>
            <a:off x="481886" y="1039912"/>
            <a:ext cx="3662730" cy="1666541"/>
          </a:xfrm>
          <a:prstGeom prst="rect">
            <a:avLst/>
          </a:prstGeom>
        </p:spPr>
      </p:pic>
      <p:cxnSp>
        <p:nvCxnSpPr>
          <p:cNvPr id="16" name="Straight Connector 1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4" name="图片 3" descr="手机屏幕截图&#10;&#10;描述已自动生成">
            <a:extLst>
              <a:ext uri="{FF2B5EF4-FFF2-40B4-BE49-F238E27FC236}">
                <a16:creationId xmlns:a16="http://schemas.microsoft.com/office/drawing/2014/main" id="{D7DD8C18-99BE-4D42-A78D-33F3BA48CC03}"/>
              </a:ext>
            </a:extLst>
          </p:cNvPr>
          <p:cNvPicPr>
            <a:picLocks noChangeAspect="1"/>
          </p:cNvPicPr>
          <p:nvPr/>
        </p:nvPicPr>
        <p:blipFill>
          <a:blip r:embed="rId3"/>
          <a:stretch>
            <a:fillRect/>
          </a:stretch>
        </p:blipFill>
        <p:spPr>
          <a:xfrm>
            <a:off x="481886" y="4402869"/>
            <a:ext cx="3662730" cy="1162915"/>
          </a:xfrm>
          <a:prstGeom prst="rect">
            <a:avLst/>
          </a:prstGeom>
        </p:spPr>
      </p:pic>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a:xfrm>
            <a:off x="5297762" y="2799889"/>
            <a:ext cx="5747187" cy="2987543"/>
          </a:xfrm>
        </p:spPr>
        <p:txBody>
          <a:bodyPr anchor="t">
            <a:normAutofit/>
          </a:bodyPr>
          <a:lstStyle/>
          <a:p>
            <a:r>
              <a:rPr kumimoji="1" lang="en-US" altLang="zh-CN" sz="2000">
                <a:solidFill>
                  <a:srgbClr val="FFFFFF"/>
                </a:solidFill>
              </a:rPr>
              <a:t>LP5.</a:t>
            </a:r>
          </a:p>
          <a:p>
            <a:r>
              <a:rPr lang="en-US" altLang="zh-CN" sz="2000">
                <a:solidFill>
                  <a:srgbClr val="FFFFFF"/>
                </a:solidFill>
              </a:rPr>
              <a:t>LPDDR5 introduces WCK clock, similar to GDDR5.</a:t>
            </a:r>
          </a:p>
          <a:p>
            <a:r>
              <a:rPr lang="en-US" altLang="zh-CN" sz="2000">
                <a:solidFill>
                  <a:srgbClr val="FFFFFF"/>
                </a:solidFill>
              </a:rPr>
              <a:t>LPDDR5 operates at two differential clocks CK_t and CK_c, while data interface uses two differential forward clocks WCK_t and WCK_c. WCK_t and WCK_c can operate at two times or four times the frequency of command/address (operation) clock (CK_t/CK_c). </a:t>
            </a:r>
            <a:endParaRPr kumimoji="1" lang="zh-CN" altLang="en-US" sz="2000">
              <a:solidFill>
                <a:srgbClr val="FFFFFF"/>
              </a:solidFill>
            </a:endParaRPr>
          </a:p>
        </p:txBody>
      </p:sp>
    </p:spTree>
    <p:extLst>
      <p:ext uri="{BB962C8B-B14F-4D97-AF65-F5344CB8AC3E}">
        <p14:creationId xmlns:p14="http://schemas.microsoft.com/office/powerpoint/2010/main" val="889874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kumimoji="1" lang="en-US" altLang="zh-CN" sz="2800"/>
              <a:t>Write</a:t>
            </a:r>
            <a:r>
              <a:rPr kumimoji="1" lang="zh-CN" altLang="en-US" sz="2800"/>
              <a:t> </a:t>
            </a:r>
            <a:r>
              <a:rPr kumimoji="1" lang="en-US" altLang="zh-CN" sz="2800"/>
              <a:t>X</a:t>
            </a:r>
            <a:endParaRPr kumimoji="1" lang="zh-CN" altLang="en-US" sz="280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a:xfrm>
            <a:off x="643468" y="2638043"/>
            <a:ext cx="3363974" cy="3415623"/>
          </a:xfrm>
        </p:spPr>
        <p:txBody>
          <a:bodyPr>
            <a:normAutofit/>
          </a:bodyPr>
          <a:lstStyle/>
          <a:p>
            <a:r>
              <a:rPr kumimoji="1" lang="en-US" altLang="zh-CN" sz="1900"/>
              <a:t>LP5.</a:t>
            </a:r>
          </a:p>
          <a:p>
            <a:r>
              <a:rPr lang="en-US" altLang="zh-CN" sz="1900"/>
              <a:t>In order to reduce power consumption during read and write operations, a couple of optional functions which copy internal data are included in an LPDDR5 specification. Among them, the write-X function that is implemented in this chip writes all zeros data to DRAM cells without DQ and WCK operation. </a:t>
            </a:r>
          </a:p>
          <a:p>
            <a:endParaRPr kumimoji="1" lang="zh-CN" altLang="en-US" sz="1900"/>
          </a:p>
        </p:txBody>
      </p:sp>
      <p:pic>
        <p:nvPicPr>
          <p:cNvPr id="4" name="图片 3">
            <a:extLst>
              <a:ext uri="{FF2B5EF4-FFF2-40B4-BE49-F238E27FC236}">
                <a16:creationId xmlns:a16="http://schemas.microsoft.com/office/drawing/2014/main" id="{7B823724-BA92-E44C-92FA-DB0920172C20}"/>
              </a:ext>
            </a:extLst>
          </p:cNvPr>
          <p:cNvPicPr>
            <a:picLocks noChangeAspect="1"/>
          </p:cNvPicPr>
          <p:nvPr/>
        </p:nvPicPr>
        <p:blipFill>
          <a:blip r:embed="rId2"/>
          <a:stretch>
            <a:fillRect/>
          </a:stretch>
        </p:blipFill>
        <p:spPr>
          <a:xfrm>
            <a:off x="5297763" y="1192052"/>
            <a:ext cx="6250769" cy="4313029"/>
          </a:xfrm>
          <a:prstGeom prst="rect">
            <a:avLst/>
          </a:prstGeom>
        </p:spPr>
      </p:pic>
    </p:spTree>
    <p:extLst>
      <p:ext uri="{BB962C8B-B14F-4D97-AF65-F5344CB8AC3E}">
        <p14:creationId xmlns:p14="http://schemas.microsoft.com/office/powerpoint/2010/main" val="1916412662"/>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kumimoji="1" lang="en-US" altLang="zh-CN" sz="2800"/>
              <a:t>DVFS</a:t>
            </a:r>
            <a:endParaRPr kumimoji="1" lang="zh-CN" altLang="en-US" sz="280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a:xfrm>
            <a:off x="643468" y="2638043"/>
            <a:ext cx="3363974" cy="3415623"/>
          </a:xfrm>
        </p:spPr>
        <p:txBody>
          <a:bodyPr>
            <a:normAutofit/>
          </a:bodyPr>
          <a:lstStyle/>
          <a:p>
            <a:r>
              <a:rPr kumimoji="1" lang="en-US" altLang="zh-CN" sz="1100"/>
              <a:t>LP5.</a:t>
            </a:r>
          </a:p>
          <a:p>
            <a:r>
              <a:rPr lang="en-US" altLang="zh-CN" sz="1100"/>
              <a:t>“DVFS (Dynamic Voltage Frequency Scaling)” is a technology that optimizes power consumption by controlling the power supply voltage according to the level of the operating frequency. In a speech, Samsung pointed out that mobile DRAM does not often require the highest data transfer rate in actual usage. For example, LPDDR4 SDRAM has a maximum data transfer rate of 3.2Gbps / pin, but in practice, it was often used in the range of 800Mbps / pin to 1.6Gbps / pin.</a:t>
            </a:r>
          </a:p>
          <a:p>
            <a:r>
              <a:rPr lang="en-US" altLang="zh-CN" sz="1100"/>
              <a:t>Specifically, the power supply voltage (VDD2H) of the data path is normally 1.05V, but is lowered to 0.9V (VDD2L) when the transfer speed is 1.6 Gbps or less. The power supply voltage (VDDQ) of the input / output driver is normally 0.5V, but is lowered to 0.3V when the transfer speed is 3.2Gbps or less.</a:t>
            </a:r>
            <a:endParaRPr kumimoji="1" lang="zh-CN" altLang="en-US" sz="1100"/>
          </a:p>
        </p:txBody>
      </p:sp>
      <p:pic>
        <p:nvPicPr>
          <p:cNvPr id="4" name="图片 3">
            <a:extLst>
              <a:ext uri="{FF2B5EF4-FFF2-40B4-BE49-F238E27FC236}">
                <a16:creationId xmlns:a16="http://schemas.microsoft.com/office/drawing/2014/main" id="{F8E285F5-1BA9-034C-8342-8B42BC43E6B4}"/>
              </a:ext>
            </a:extLst>
          </p:cNvPr>
          <p:cNvPicPr>
            <a:picLocks noChangeAspect="1"/>
          </p:cNvPicPr>
          <p:nvPr/>
        </p:nvPicPr>
        <p:blipFill>
          <a:blip r:embed="rId2"/>
          <a:stretch>
            <a:fillRect/>
          </a:stretch>
        </p:blipFill>
        <p:spPr>
          <a:xfrm>
            <a:off x="5297763" y="770124"/>
            <a:ext cx="6250769" cy="5156884"/>
          </a:xfrm>
          <a:prstGeom prst="rect">
            <a:avLst/>
          </a:prstGeom>
        </p:spPr>
      </p:pic>
    </p:spTree>
    <p:extLst>
      <p:ext uri="{BB962C8B-B14F-4D97-AF65-F5344CB8AC3E}">
        <p14:creationId xmlns:p14="http://schemas.microsoft.com/office/powerpoint/2010/main" val="3792366652"/>
      </p:ext>
    </p:extLst>
  </p:cSld>
  <p:clrMapOvr>
    <a:overrideClrMapping bg1="dk1" tx1="lt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LP5.</a:t>
            </a:r>
          </a:p>
          <a:p>
            <a:r>
              <a:rPr lang="en-US" altLang="zh-CN" dirty="0"/>
              <a:t>DSM ((Deep Sleep Mode) is an improved version of the standby power consumption mode “SR-PD (Self Refresh Power-Down)” that was installed in LPDDR4X SDRAM. In SR-PD mode, the self-refresh interval is constant. However, in DSM, the refresh interval is shortened and the burst is continuously executed, while the refresh is not executed for a long period, and the leak current is suppressed by stopping the internal voltage generation circuit. As a result of devising, it is said that DSM was able to reduce standby power consumption by 25% compared to SRDDR mode of LPDDR4X.</a:t>
            </a:r>
            <a:endParaRPr kumimoji="1" lang="zh-CN" altLang="en-US" dirty="0"/>
          </a:p>
        </p:txBody>
      </p:sp>
    </p:spTree>
    <p:extLst>
      <p:ext uri="{BB962C8B-B14F-4D97-AF65-F5344CB8AC3E}">
        <p14:creationId xmlns:p14="http://schemas.microsoft.com/office/powerpoint/2010/main" val="23634231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p>
          <a:p>
            <a:pPr lvl="1"/>
            <a:r>
              <a:rPr lang="en-US" altLang="zh-CN" dirty="0"/>
              <a:t>Demo</a:t>
            </a:r>
            <a:r>
              <a:rPr lang="zh-CN" altLang="en-US" dirty="0"/>
              <a:t> </a:t>
            </a:r>
            <a:r>
              <a:rPr lang="en-US" altLang="zh-CN" dirty="0"/>
              <a:t>of</a:t>
            </a:r>
            <a:r>
              <a:rPr lang="zh-CN" altLang="en-US" dirty="0"/>
              <a:t> </a:t>
            </a:r>
            <a:r>
              <a:rPr lang="en-US" altLang="zh-CN" dirty="0"/>
              <a:t>DDR3L</a:t>
            </a:r>
            <a:r>
              <a:rPr lang="zh-CN" altLang="en-US" dirty="0"/>
              <a:t> </a:t>
            </a:r>
            <a:r>
              <a:rPr lang="en-US" altLang="zh-CN" dirty="0"/>
              <a:t>vs</a:t>
            </a:r>
            <a:r>
              <a:rPr lang="zh-CN" altLang="en-US" dirty="0"/>
              <a:t> </a:t>
            </a:r>
            <a:r>
              <a:rPr lang="en-US" altLang="zh-CN" dirty="0"/>
              <a:t>DDR4</a:t>
            </a:r>
            <a:r>
              <a:rPr lang="zh-CN" altLang="en-US" dirty="0"/>
              <a:t> </a:t>
            </a:r>
            <a:r>
              <a:rPr lang="en-US" altLang="zh-CN" dirty="0"/>
              <a:t>IDD:</a:t>
            </a:r>
            <a:endParaRPr lang="zh-CN" altLang="zh-CN" dirty="0"/>
          </a:p>
          <a:p>
            <a:pPr lvl="1"/>
            <a:endParaRPr lang="en-US" altLang="zh-CN" dirty="0"/>
          </a:p>
          <a:p>
            <a:endParaRPr lang="zh-CN" altLang="en-US" dirty="0"/>
          </a:p>
        </p:txBody>
      </p:sp>
      <p:pic>
        <p:nvPicPr>
          <p:cNvPr id="4" name="图片 3">
            <a:extLst>
              <a:ext uri="{FF2B5EF4-FFF2-40B4-BE49-F238E27FC236}">
                <a16:creationId xmlns:a16="http://schemas.microsoft.com/office/drawing/2014/main" id="{7FC8C73C-A017-6E49-AFBE-729EF6E67F86}"/>
              </a:ext>
            </a:extLst>
          </p:cNvPr>
          <p:cNvPicPr>
            <a:picLocks noChangeAspect="1"/>
          </p:cNvPicPr>
          <p:nvPr/>
        </p:nvPicPr>
        <p:blipFill>
          <a:blip r:embed="rId2"/>
          <a:stretch>
            <a:fillRect/>
          </a:stretch>
        </p:blipFill>
        <p:spPr>
          <a:xfrm>
            <a:off x="4152183" y="2485466"/>
            <a:ext cx="5869641" cy="4244518"/>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8CC2A-6946-F54A-9D3B-49D6576B89E6}"/>
              </a:ext>
            </a:extLst>
          </p:cNvPr>
          <p:cNvSpPr>
            <a:spLocks noGrp="1"/>
          </p:cNvSpPr>
          <p:nvPr>
            <p:ph type="title"/>
          </p:nvPr>
        </p:nvSpPr>
        <p:spPr/>
        <p:txBody>
          <a:bodyPr/>
          <a:lstStyle/>
          <a:p>
            <a:r>
              <a:rPr kumimoji="1" lang="en-US" altLang="zh-CN" dirty="0"/>
              <a:t>Illegal</a:t>
            </a:r>
            <a:r>
              <a:rPr kumimoji="1" lang="zh-CN" altLang="en-US" dirty="0"/>
              <a:t> </a:t>
            </a:r>
            <a:r>
              <a:rPr kumimoji="1" lang="en-US" altLang="zh-CN" dirty="0"/>
              <a:t>operation</a:t>
            </a:r>
            <a:r>
              <a:rPr kumimoji="1" lang="zh-CN" altLang="en-US" dirty="0"/>
              <a:t> </a:t>
            </a:r>
            <a:r>
              <a:rPr kumimoji="1" lang="en-US" altLang="zh-CN" dirty="0"/>
              <a:t>or</a:t>
            </a:r>
            <a:r>
              <a:rPr kumimoji="1" lang="zh-CN" altLang="en-US" dirty="0"/>
              <a:t> </a:t>
            </a:r>
            <a:r>
              <a:rPr kumimoji="1" lang="en-US" altLang="zh-CN" dirty="0"/>
              <a:t>timing</a:t>
            </a:r>
            <a:endParaRPr kumimoji="1" lang="zh-CN" altLang="en-US" dirty="0"/>
          </a:p>
        </p:txBody>
      </p:sp>
      <p:sp>
        <p:nvSpPr>
          <p:cNvPr id="3" name="内容占位符 2">
            <a:extLst>
              <a:ext uri="{FF2B5EF4-FFF2-40B4-BE49-F238E27FC236}">
                <a16:creationId xmlns:a16="http://schemas.microsoft.com/office/drawing/2014/main" id="{74917B18-CA57-0346-94EC-E63B13A1566D}"/>
              </a:ext>
            </a:extLst>
          </p:cNvPr>
          <p:cNvSpPr>
            <a:spLocks noGrp="1"/>
          </p:cNvSpPr>
          <p:nvPr>
            <p:ph idx="1"/>
          </p:nvPr>
        </p:nvSpPr>
        <p:spPr/>
        <p:txBody>
          <a:bodyPr/>
          <a:lstStyle/>
          <a:p>
            <a:r>
              <a:rPr lang="en-US" altLang="zh-CN" dirty="0"/>
              <a:t>LP3:</a:t>
            </a:r>
            <a:r>
              <a:rPr lang="zh-CN" altLang="en-US" dirty="0"/>
              <a:t> </a:t>
            </a:r>
            <a:endParaRPr lang="en-US" altLang="zh-CN" dirty="0"/>
          </a:p>
          <a:p>
            <a:pPr lvl="1"/>
            <a:r>
              <a:rPr lang="zh-CN" altLang="zh-CN" dirty="0"/>
              <a:t>Operation or timing that is not specified is illegal, and after such an event, in order to guarantee proper operation, the LPDDR3 device </a:t>
            </a:r>
            <a:r>
              <a:rPr lang="zh-CN" altLang="zh-CN" b="1" dirty="0"/>
              <a:t>must be powered down and then restarted through the specified initialization sequence before normal operation can continue</a:t>
            </a:r>
            <a:r>
              <a:rPr lang="zh-CN" altLang="zh-CN" dirty="0"/>
              <a:t>.</a:t>
            </a:r>
          </a:p>
          <a:p>
            <a:endParaRPr kumimoji="1" lang="zh-CN" altLang="en-US" dirty="0"/>
          </a:p>
        </p:txBody>
      </p:sp>
    </p:spTree>
    <p:extLst>
      <p:ext uri="{BB962C8B-B14F-4D97-AF65-F5344CB8AC3E}">
        <p14:creationId xmlns:p14="http://schemas.microsoft.com/office/powerpoint/2010/main" val="7310565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en-US" altLang="zh-CN" dirty="0"/>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EB6ED-2F00-1D40-AD9A-480F771272B9}"/>
              </a:ext>
            </a:extLst>
          </p:cNvPr>
          <p:cNvSpPr>
            <a:spLocks noGrp="1"/>
          </p:cNvSpPr>
          <p:nvPr>
            <p:ph type="title"/>
          </p:nvPr>
        </p:nvSpPr>
        <p:spPr/>
        <p:txBody>
          <a:bodyPr/>
          <a:lstStyle/>
          <a:p>
            <a:r>
              <a:rPr kumimoji="1" lang="en-US" altLang="zh-CN" dirty="0"/>
              <a:t>HBM</a:t>
            </a:r>
            <a:endParaRPr kumimoji="1" lang="zh-CN" altLang="en-US" dirty="0"/>
          </a:p>
        </p:txBody>
      </p:sp>
      <p:sp>
        <p:nvSpPr>
          <p:cNvPr id="3" name="内容占位符 2">
            <a:extLst>
              <a:ext uri="{FF2B5EF4-FFF2-40B4-BE49-F238E27FC236}">
                <a16:creationId xmlns:a16="http://schemas.microsoft.com/office/drawing/2014/main" id="{68109D37-56EB-1C4E-A7E4-1AF97E0DECCE}"/>
              </a:ext>
            </a:extLst>
          </p:cNvPr>
          <p:cNvSpPr>
            <a:spLocks noGrp="1"/>
          </p:cNvSpPr>
          <p:nvPr>
            <p:ph idx="1"/>
          </p:nvPr>
        </p:nvSpPr>
        <p:spPr/>
        <p:txBody>
          <a:bodyPr/>
          <a:lstStyle/>
          <a:p>
            <a:r>
              <a:rPr lang="en-US" altLang="zh-CN" b="1" dirty="0"/>
              <a:t>High Bandwidth Memory</a:t>
            </a:r>
            <a:r>
              <a:rPr lang="en-US" altLang="zh-CN" dirty="0"/>
              <a:t> (</a:t>
            </a:r>
            <a:r>
              <a:rPr lang="en-US" altLang="zh-CN" b="1" dirty="0"/>
              <a:t>HBM</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ee-dimensional integrated circuit"/>
              </a:rPr>
              <a:t>3D-stacked</a:t>
            </a:r>
            <a:r>
              <a:rPr lang="en-US" altLang="zh-CN" dirty="0"/>
              <a:t> </a:t>
            </a:r>
            <a:r>
              <a:rPr lang="en-US" altLang="zh-CN" dirty="0">
                <a:hlinkClick r:id="rId4" tooltip="Synchronous dynamic random-access memory"/>
              </a:rPr>
              <a:t>SDRAM</a:t>
            </a:r>
            <a:r>
              <a:rPr lang="en-US" altLang="zh-CN" dirty="0"/>
              <a:t> from </a:t>
            </a:r>
            <a:r>
              <a:rPr lang="en-US" altLang="zh-CN" dirty="0">
                <a:hlinkClick r:id="rId5" tooltip="Samsung Electronics"/>
              </a:rPr>
              <a:t>Samsung</a:t>
            </a:r>
            <a:r>
              <a:rPr lang="en-US" altLang="zh-CN" dirty="0"/>
              <a:t>, </a:t>
            </a:r>
            <a:r>
              <a:rPr lang="en-US" altLang="zh-CN" dirty="0">
                <a:hlinkClick r:id="rId6" tooltip="Advanced Micro Devices"/>
              </a:rPr>
              <a:t>AMD</a:t>
            </a:r>
            <a:r>
              <a:rPr lang="en-US" altLang="zh-CN" dirty="0"/>
              <a:t> and </a:t>
            </a:r>
            <a:r>
              <a:rPr lang="en-US" altLang="zh-CN" dirty="0">
                <a:hlinkClick r:id="rId7" tooltip="SK Hynix"/>
              </a:rPr>
              <a:t>SK Hynix</a:t>
            </a:r>
            <a:r>
              <a:rPr lang="en-US" altLang="zh-CN" dirty="0"/>
              <a:t>. It is used in conjunction with high-performance graphics accelerators, network devices and in some supercomputers.</a:t>
            </a:r>
            <a:endParaRPr kumimoji="1" lang="zh-CN" altLang="en-US" dirty="0"/>
          </a:p>
          <a:p>
            <a:endParaRPr kumimoji="1" lang="zh-CN" altLang="en-US" dirty="0"/>
          </a:p>
        </p:txBody>
      </p:sp>
      <p:pic>
        <p:nvPicPr>
          <p:cNvPr id="4" name="图片 3" descr="图片包含 游戏机, 电子, 电路&#10;&#10;描述已自动生成">
            <a:extLst>
              <a:ext uri="{FF2B5EF4-FFF2-40B4-BE49-F238E27FC236}">
                <a16:creationId xmlns:a16="http://schemas.microsoft.com/office/drawing/2014/main" id="{A37C8B14-90A8-4E43-8D14-5B30ABB97DA8}"/>
              </a:ext>
            </a:extLst>
          </p:cNvPr>
          <p:cNvPicPr>
            <a:picLocks noChangeAspect="1"/>
          </p:cNvPicPr>
          <p:nvPr/>
        </p:nvPicPr>
        <p:blipFill rotWithShape="1">
          <a:blip r:embed="rId8"/>
          <a:srcRect l="23010" r="1879"/>
          <a:stretch/>
        </p:blipFill>
        <p:spPr>
          <a:xfrm>
            <a:off x="5217211" y="3429000"/>
            <a:ext cx="4423699" cy="2488335"/>
          </a:xfrm>
          <a:prstGeom prst="rect">
            <a:avLst/>
          </a:prstGeom>
        </p:spPr>
      </p:pic>
    </p:spTree>
    <p:extLst>
      <p:ext uri="{BB962C8B-B14F-4D97-AF65-F5344CB8AC3E}">
        <p14:creationId xmlns:p14="http://schemas.microsoft.com/office/powerpoint/2010/main" val="190654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2FE59-75F8-DA48-979A-46CA96301901}"/>
              </a:ext>
            </a:extLst>
          </p:cNvPr>
          <p:cNvSpPr>
            <a:spLocks noGrp="1"/>
          </p:cNvSpPr>
          <p:nvPr>
            <p:ph type="title"/>
          </p:nvPr>
        </p:nvSpPr>
        <p:spPr/>
        <p:txBody>
          <a:bodyPr/>
          <a:lstStyle/>
          <a:p>
            <a:r>
              <a:rPr kumimoji="1" lang="en-US" altLang="zh-CN" dirty="0"/>
              <a:t>HMC</a:t>
            </a:r>
            <a:endParaRPr kumimoji="1" lang="zh-CN" altLang="en-US" dirty="0"/>
          </a:p>
        </p:txBody>
      </p:sp>
      <p:sp>
        <p:nvSpPr>
          <p:cNvPr id="3" name="内容占位符 2">
            <a:extLst>
              <a:ext uri="{FF2B5EF4-FFF2-40B4-BE49-F238E27FC236}">
                <a16:creationId xmlns:a16="http://schemas.microsoft.com/office/drawing/2014/main" id="{3397AE1C-E173-CE4E-AB42-F565860040D7}"/>
              </a:ext>
            </a:extLst>
          </p:cNvPr>
          <p:cNvSpPr>
            <a:spLocks noGrp="1"/>
          </p:cNvSpPr>
          <p:nvPr>
            <p:ph idx="1"/>
          </p:nvPr>
        </p:nvSpPr>
        <p:spPr/>
        <p:txBody>
          <a:bodyPr/>
          <a:lstStyle/>
          <a:p>
            <a:r>
              <a:rPr lang="en-US" altLang="zh-CN" b="1" dirty="0"/>
              <a:t>Hybrid Memory Cube</a:t>
            </a:r>
            <a:r>
              <a:rPr lang="en-US" altLang="zh-CN" dirty="0"/>
              <a:t> (</a:t>
            </a:r>
            <a:r>
              <a:rPr lang="en-US" altLang="zh-CN" b="1" dirty="0"/>
              <a:t>HMC</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ough-silicon via"/>
              </a:rPr>
              <a:t>through-silicon vias</a:t>
            </a:r>
            <a:r>
              <a:rPr lang="en-US" altLang="zh-CN" dirty="0"/>
              <a:t> (TSV)-based stacked DRAM memory competing with the incompatible rival interface </a:t>
            </a:r>
            <a:r>
              <a:rPr lang="en-US" altLang="zh-CN" dirty="0">
                <a:hlinkClick r:id="rId4" tooltip="High Bandwidth Memory"/>
              </a:rPr>
              <a:t>High Bandwidth Memory</a:t>
            </a:r>
            <a:r>
              <a:rPr lang="en-US" altLang="zh-CN" dirty="0"/>
              <a:t> (HBM).</a:t>
            </a:r>
            <a:endParaRPr kumimoji="1" lang="zh-CN" altLang="en-US" dirty="0"/>
          </a:p>
        </p:txBody>
      </p:sp>
    </p:spTree>
    <p:extLst>
      <p:ext uri="{BB962C8B-B14F-4D97-AF65-F5344CB8AC3E}">
        <p14:creationId xmlns:p14="http://schemas.microsoft.com/office/powerpoint/2010/main" val="91094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a:t>
            </a:r>
            <a:r>
              <a:rPr kumimoji="1" lang="zh-CN" altLang="en-US" dirty="0"/>
              <a:t> </a:t>
            </a:r>
            <a:r>
              <a:rPr kumimoji="1" lang="en-US" altLang="zh-CN" dirty="0"/>
              <a:t>E</a:t>
            </a:r>
            <a:r>
              <a:rPr kumimoji="1" lang="zh-CN" altLang="en-US" dirty="0"/>
              <a:t> </a:t>
            </a:r>
            <a:r>
              <a:rPr kumimoji="1" lang="en-US" altLang="zh-CN" dirty="0"/>
              <a:t>Series</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266.7MHz</a:t>
            </a:r>
            <a:endParaRPr kumimoji="1" lang="zh-CN" altLang="en-US" dirty="0"/>
          </a:p>
        </p:txBody>
      </p:sp>
      <p:pic>
        <p:nvPicPr>
          <p:cNvPr id="4" name="图片 3">
            <a:extLst>
              <a:ext uri="{FF2B5EF4-FFF2-40B4-BE49-F238E27FC236}">
                <a16:creationId xmlns:a16="http://schemas.microsoft.com/office/drawing/2014/main" id="{EB407187-F241-C045-A3D2-9EDDA3652C15}"/>
              </a:ext>
            </a:extLst>
          </p:cNvPr>
          <p:cNvPicPr>
            <a:picLocks noChangeAspect="1"/>
          </p:cNvPicPr>
          <p:nvPr/>
        </p:nvPicPr>
        <p:blipFill>
          <a:blip r:embed="rId2"/>
          <a:stretch>
            <a:fillRect/>
          </a:stretch>
        </p:blipFill>
        <p:spPr>
          <a:xfrm>
            <a:off x="1527362" y="2196350"/>
            <a:ext cx="8572500" cy="3149600"/>
          </a:xfrm>
          <a:prstGeom prst="rect">
            <a:avLst/>
          </a:prstGeom>
        </p:spPr>
      </p:pic>
    </p:spTree>
    <p:extLst>
      <p:ext uri="{BB962C8B-B14F-4D97-AF65-F5344CB8AC3E}">
        <p14:creationId xmlns:p14="http://schemas.microsoft.com/office/powerpoint/2010/main" val="317988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Commercial/Industrial/Automotive</a:t>
            </a:r>
            <a:r>
              <a:rPr kumimoji="1" lang="zh-CN" altLang="en-US" dirty="0"/>
              <a:t> </a:t>
            </a:r>
            <a:r>
              <a:rPr kumimoji="1" lang="en-US" altLang="zh-CN" dirty="0"/>
              <a:t>Grade</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r>
              <a:rPr lang="en-US" altLang="zh-CN" dirty="0"/>
              <a:t>The use of such grades ensures that a device is suitable for its application, and will withstand the environmental conditions in which it is used.</a:t>
            </a:r>
            <a:endParaRPr kumimoji="1" lang="zh-CN" altLang="en-US" dirty="0"/>
          </a:p>
        </p:txBody>
      </p:sp>
      <p:pic>
        <p:nvPicPr>
          <p:cNvPr id="4" name="图片 3">
            <a:extLst>
              <a:ext uri="{FF2B5EF4-FFF2-40B4-BE49-F238E27FC236}">
                <a16:creationId xmlns:a16="http://schemas.microsoft.com/office/drawing/2014/main" id="{9A1D66CB-2ED1-EB47-A422-91424EE5EBE3}"/>
              </a:ext>
            </a:extLst>
          </p:cNvPr>
          <p:cNvPicPr>
            <a:picLocks noChangeAspect="1"/>
          </p:cNvPicPr>
          <p:nvPr/>
        </p:nvPicPr>
        <p:blipFill>
          <a:blip r:embed="rId2"/>
          <a:stretch>
            <a:fillRect/>
          </a:stretch>
        </p:blipFill>
        <p:spPr>
          <a:xfrm>
            <a:off x="1026459" y="2810668"/>
            <a:ext cx="10521750" cy="2877205"/>
          </a:xfrm>
          <a:prstGeom prst="rect">
            <a:avLst/>
          </a:prstGeom>
        </p:spPr>
      </p:pic>
    </p:spTree>
    <p:extLst>
      <p:ext uri="{BB962C8B-B14F-4D97-AF65-F5344CB8AC3E}">
        <p14:creationId xmlns:p14="http://schemas.microsoft.com/office/powerpoint/2010/main" val="72070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01C3D-E7F3-114E-B67B-A8DF2204EC83}"/>
              </a:ext>
            </a:extLst>
          </p:cNvPr>
          <p:cNvSpPr>
            <a:spLocks noGrp="1"/>
          </p:cNvSpPr>
          <p:nvPr>
            <p:ph type="title"/>
          </p:nvPr>
        </p:nvSpPr>
        <p:spPr/>
        <p:txBody>
          <a:bodyPr/>
          <a:lstStyle/>
          <a:p>
            <a:r>
              <a:rPr kumimoji="1" lang="en-US" altLang="zh-CN" dirty="0"/>
              <a:t>Latest</a:t>
            </a:r>
            <a:r>
              <a:rPr kumimoji="1" lang="zh-CN" altLang="en-US" dirty="0"/>
              <a:t> </a:t>
            </a:r>
            <a:r>
              <a:rPr kumimoji="1" lang="en-US" altLang="zh-CN" dirty="0"/>
              <a:t>DRAM</a:t>
            </a:r>
            <a:r>
              <a:rPr kumimoji="1" lang="zh-CN" altLang="en-US" dirty="0"/>
              <a:t> </a:t>
            </a:r>
            <a:r>
              <a:rPr kumimoji="1" lang="en-US" altLang="zh-CN" dirty="0"/>
              <a:t>innovation</a:t>
            </a:r>
            <a:endParaRPr kumimoji="1" lang="zh-CN" altLang="en-US" dirty="0"/>
          </a:p>
        </p:txBody>
      </p:sp>
      <p:sp>
        <p:nvSpPr>
          <p:cNvPr id="3" name="内容占位符 2">
            <a:extLst>
              <a:ext uri="{FF2B5EF4-FFF2-40B4-BE49-F238E27FC236}">
                <a16:creationId xmlns:a16="http://schemas.microsoft.com/office/drawing/2014/main" id="{1A111DE7-401E-6348-BDCA-2FA3A0DACF26}"/>
              </a:ext>
            </a:extLst>
          </p:cNvPr>
          <p:cNvSpPr>
            <a:spLocks noGrp="1"/>
          </p:cNvSpPr>
          <p:nvPr>
            <p:ph idx="1"/>
          </p:nvPr>
        </p:nvSpPr>
        <p:spPr/>
        <p:txBody>
          <a:bodyPr/>
          <a:lstStyle/>
          <a:p>
            <a:r>
              <a:rPr kumimoji="1" lang="en-US" altLang="zh-CN" dirty="0"/>
              <a:t>DDR4</a:t>
            </a:r>
            <a:r>
              <a:rPr kumimoji="1" lang="zh-CN" altLang="en-US" dirty="0"/>
              <a:t> </a:t>
            </a:r>
            <a:r>
              <a:rPr kumimoji="1" lang="en-US" altLang="zh-CN" dirty="0"/>
              <a:t>-&gt;</a:t>
            </a:r>
            <a:r>
              <a:rPr kumimoji="1" lang="zh-CN" altLang="en-US" dirty="0"/>
              <a:t> </a:t>
            </a:r>
            <a:r>
              <a:rPr kumimoji="1" lang="en-US" altLang="zh-CN" dirty="0"/>
              <a:t>DDR5</a:t>
            </a:r>
          </a:p>
          <a:p>
            <a:r>
              <a:rPr kumimoji="1" lang="en-US" altLang="zh-CN" dirty="0"/>
              <a:t>LPDDR4</a:t>
            </a:r>
            <a:r>
              <a:rPr kumimoji="1" lang="zh-CN" altLang="en-US" dirty="0"/>
              <a:t> </a:t>
            </a:r>
            <a:r>
              <a:rPr kumimoji="1" lang="en-US" altLang="zh-CN" dirty="0"/>
              <a:t>-&gt;</a:t>
            </a:r>
            <a:r>
              <a:rPr kumimoji="1" lang="zh-CN" altLang="en-US" dirty="0"/>
              <a:t> </a:t>
            </a:r>
            <a:r>
              <a:rPr kumimoji="1" lang="en-US" altLang="zh-CN" dirty="0"/>
              <a:t>LPDDR5</a:t>
            </a:r>
            <a:endParaRPr kumimoji="1" lang="zh-CN" altLang="en-US" dirty="0"/>
          </a:p>
        </p:txBody>
      </p:sp>
    </p:spTree>
    <p:extLst>
      <p:ext uri="{BB962C8B-B14F-4D97-AF65-F5344CB8AC3E}">
        <p14:creationId xmlns:p14="http://schemas.microsoft.com/office/powerpoint/2010/main" val="76779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3B6B2-F984-CE4B-AE3C-D2C7D8AD5F9B}"/>
              </a:ext>
            </a:extLst>
          </p:cNvPr>
          <p:cNvSpPr>
            <a:spLocks noGrp="1"/>
          </p:cNvSpPr>
          <p:nvPr>
            <p:ph type="title"/>
          </p:nvPr>
        </p:nvSpPr>
        <p:spPr/>
        <p:txBody>
          <a:bodyPr/>
          <a:lstStyle/>
          <a:p>
            <a:r>
              <a:rPr kumimoji="1" lang="en-US" altLang="zh-CN" dirty="0"/>
              <a:t>DDR4</a:t>
            </a:r>
            <a:r>
              <a:rPr kumimoji="1" lang="zh-CN" altLang="en-US" dirty="0"/>
              <a:t> </a:t>
            </a:r>
            <a:r>
              <a:rPr kumimoji="1" lang="en-US" altLang="zh-CN" dirty="0">
                <a:sym typeface="Wingdings" pitchFamily="2" charset="2"/>
              </a:rPr>
              <a:t></a:t>
            </a:r>
            <a:r>
              <a:rPr kumimoji="1" lang="zh-CN" altLang="en-US" dirty="0"/>
              <a:t> </a:t>
            </a:r>
            <a:r>
              <a:rPr kumimoji="1" lang="en-US" altLang="zh-CN" dirty="0"/>
              <a:t>DDR5</a:t>
            </a:r>
            <a:endParaRPr kumimoji="1" lang="zh-CN" altLang="en-US" dirty="0"/>
          </a:p>
        </p:txBody>
      </p:sp>
      <p:sp>
        <p:nvSpPr>
          <p:cNvPr id="3" name="内容占位符 2">
            <a:extLst>
              <a:ext uri="{FF2B5EF4-FFF2-40B4-BE49-F238E27FC236}">
                <a16:creationId xmlns:a16="http://schemas.microsoft.com/office/drawing/2014/main" id="{17412712-B7DB-B648-A3BE-052144A3FFEA}"/>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3D36F00-EA73-F348-8058-42688AEB201F}"/>
              </a:ext>
            </a:extLst>
          </p:cNvPr>
          <p:cNvPicPr>
            <a:picLocks noChangeAspect="1"/>
          </p:cNvPicPr>
          <p:nvPr/>
        </p:nvPicPr>
        <p:blipFill>
          <a:blip r:embed="rId2"/>
          <a:stretch>
            <a:fillRect/>
          </a:stretch>
        </p:blipFill>
        <p:spPr>
          <a:xfrm>
            <a:off x="1806828" y="1265130"/>
            <a:ext cx="9111108" cy="5448623"/>
          </a:xfrm>
          <a:prstGeom prst="rect">
            <a:avLst/>
          </a:prstGeom>
        </p:spPr>
      </p:pic>
    </p:spTree>
    <p:extLst>
      <p:ext uri="{BB962C8B-B14F-4D97-AF65-F5344CB8AC3E}">
        <p14:creationId xmlns:p14="http://schemas.microsoft.com/office/powerpoint/2010/main" val="3711198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212A3-2D85-FE41-BB7E-9C97CA3886C8}"/>
              </a:ext>
            </a:extLst>
          </p:cNvPr>
          <p:cNvSpPr>
            <a:spLocks noGrp="1"/>
          </p:cNvSpPr>
          <p:nvPr>
            <p:ph type="title"/>
          </p:nvPr>
        </p:nvSpPr>
        <p:spPr/>
        <p:txBody>
          <a:bodyPr/>
          <a:lstStyle/>
          <a:p>
            <a:r>
              <a:rPr kumimoji="1" lang="en-US" altLang="zh-CN" dirty="0"/>
              <a:t>DDR4</a:t>
            </a:r>
            <a:r>
              <a:rPr kumimoji="1" lang="zh-CN" altLang="en-US" dirty="0"/>
              <a:t> </a:t>
            </a:r>
            <a:r>
              <a:rPr kumimoji="1" lang="en-US" altLang="zh-CN" dirty="0">
                <a:sym typeface="Wingdings" pitchFamily="2" charset="2"/>
              </a:rPr>
              <a:t></a:t>
            </a:r>
            <a:r>
              <a:rPr kumimoji="1" lang="zh-CN" altLang="en-US" dirty="0"/>
              <a:t> </a:t>
            </a:r>
            <a:r>
              <a:rPr kumimoji="1" lang="en-US" altLang="zh-CN" dirty="0"/>
              <a:t>DDR5(Cont.)</a:t>
            </a:r>
            <a:endParaRPr kumimoji="1" lang="zh-CN" altLang="en-US" dirty="0"/>
          </a:p>
        </p:txBody>
      </p:sp>
      <p:sp>
        <p:nvSpPr>
          <p:cNvPr id="3" name="内容占位符 2">
            <a:extLst>
              <a:ext uri="{FF2B5EF4-FFF2-40B4-BE49-F238E27FC236}">
                <a16:creationId xmlns:a16="http://schemas.microsoft.com/office/drawing/2014/main" id="{011D0618-AE5B-4F41-81C5-D03D078F65F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45BF1A3-F21F-9C41-A4FE-6E8A5AC3825E}"/>
              </a:ext>
            </a:extLst>
          </p:cNvPr>
          <p:cNvPicPr>
            <a:picLocks noChangeAspect="1"/>
          </p:cNvPicPr>
          <p:nvPr/>
        </p:nvPicPr>
        <p:blipFill>
          <a:blip r:embed="rId2"/>
          <a:stretch>
            <a:fillRect/>
          </a:stretch>
        </p:blipFill>
        <p:spPr>
          <a:xfrm>
            <a:off x="1180103" y="1767212"/>
            <a:ext cx="9829274" cy="3824995"/>
          </a:xfrm>
          <a:prstGeom prst="rect">
            <a:avLst/>
          </a:prstGeom>
        </p:spPr>
      </p:pic>
      <p:pic>
        <p:nvPicPr>
          <p:cNvPr id="5" name="图片 4">
            <a:extLst>
              <a:ext uri="{FF2B5EF4-FFF2-40B4-BE49-F238E27FC236}">
                <a16:creationId xmlns:a16="http://schemas.microsoft.com/office/drawing/2014/main" id="{BFA896B6-45B1-014B-9C7D-C2C506832E3B}"/>
              </a:ext>
            </a:extLst>
          </p:cNvPr>
          <p:cNvPicPr>
            <a:picLocks noChangeAspect="1"/>
          </p:cNvPicPr>
          <p:nvPr/>
        </p:nvPicPr>
        <p:blipFill>
          <a:blip r:embed="rId3"/>
          <a:stretch>
            <a:fillRect/>
          </a:stretch>
        </p:blipFill>
        <p:spPr>
          <a:xfrm>
            <a:off x="1182623" y="1447260"/>
            <a:ext cx="9756121" cy="338240"/>
          </a:xfrm>
          <a:prstGeom prst="rect">
            <a:avLst/>
          </a:prstGeom>
        </p:spPr>
      </p:pic>
    </p:spTree>
    <p:extLst>
      <p:ext uri="{BB962C8B-B14F-4D97-AF65-F5344CB8AC3E}">
        <p14:creationId xmlns:p14="http://schemas.microsoft.com/office/powerpoint/2010/main" val="194239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212A3-2D85-FE41-BB7E-9C97CA3886C8}"/>
              </a:ext>
            </a:extLst>
          </p:cNvPr>
          <p:cNvSpPr>
            <a:spLocks noGrp="1"/>
          </p:cNvSpPr>
          <p:nvPr>
            <p:ph type="title"/>
          </p:nvPr>
        </p:nvSpPr>
        <p:spPr/>
        <p:txBody>
          <a:bodyPr/>
          <a:lstStyle/>
          <a:p>
            <a:r>
              <a:rPr kumimoji="1" lang="en-US" altLang="zh-CN" dirty="0"/>
              <a:t>DDR4</a:t>
            </a:r>
            <a:r>
              <a:rPr kumimoji="1" lang="zh-CN" altLang="en-US" dirty="0"/>
              <a:t> </a:t>
            </a:r>
            <a:r>
              <a:rPr kumimoji="1" lang="en-US" altLang="zh-CN" dirty="0">
                <a:sym typeface="Wingdings" pitchFamily="2" charset="2"/>
              </a:rPr>
              <a:t></a:t>
            </a:r>
            <a:r>
              <a:rPr kumimoji="1" lang="zh-CN" altLang="en-US" dirty="0"/>
              <a:t> </a:t>
            </a:r>
            <a:r>
              <a:rPr kumimoji="1" lang="en-US" altLang="zh-CN" dirty="0"/>
              <a:t>DDR5(Cont.)</a:t>
            </a:r>
            <a:endParaRPr kumimoji="1" lang="zh-CN" altLang="en-US" dirty="0"/>
          </a:p>
        </p:txBody>
      </p:sp>
      <p:sp>
        <p:nvSpPr>
          <p:cNvPr id="3" name="内容占位符 2">
            <a:extLst>
              <a:ext uri="{FF2B5EF4-FFF2-40B4-BE49-F238E27FC236}">
                <a16:creationId xmlns:a16="http://schemas.microsoft.com/office/drawing/2014/main" id="{011D0618-AE5B-4F41-81C5-D03D078F65F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8B3516A3-7B0F-8A4E-A043-6D1786EC9460}"/>
              </a:ext>
            </a:extLst>
          </p:cNvPr>
          <p:cNvPicPr>
            <a:picLocks noChangeAspect="1"/>
          </p:cNvPicPr>
          <p:nvPr/>
        </p:nvPicPr>
        <p:blipFill>
          <a:blip r:embed="rId2"/>
          <a:stretch>
            <a:fillRect/>
          </a:stretch>
        </p:blipFill>
        <p:spPr>
          <a:xfrm>
            <a:off x="2475139" y="1365337"/>
            <a:ext cx="6906605" cy="4961811"/>
          </a:xfrm>
          <a:prstGeom prst="rect">
            <a:avLst/>
          </a:prstGeom>
        </p:spPr>
      </p:pic>
    </p:spTree>
    <p:extLst>
      <p:ext uri="{BB962C8B-B14F-4D97-AF65-F5344CB8AC3E}">
        <p14:creationId xmlns:p14="http://schemas.microsoft.com/office/powerpoint/2010/main" val="2657028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C706E-FE75-D340-A85D-BF1C2ACFFB03}"/>
              </a:ext>
            </a:extLst>
          </p:cNvPr>
          <p:cNvSpPr>
            <a:spLocks noGrp="1"/>
          </p:cNvSpPr>
          <p:nvPr>
            <p:ph type="title"/>
          </p:nvPr>
        </p:nvSpPr>
        <p:spPr/>
        <p:txBody>
          <a:bodyPr/>
          <a:lstStyle/>
          <a:p>
            <a:r>
              <a:rPr kumimoji="1" lang="en-US" altLang="zh-CN" dirty="0"/>
              <a:t>LPDDR4</a:t>
            </a:r>
            <a:r>
              <a:rPr kumimoji="1" lang="zh-CN" altLang="en-US" dirty="0"/>
              <a:t> </a:t>
            </a:r>
            <a:r>
              <a:rPr kumimoji="1" lang="en-US" altLang="zh-CN" dirty="0">
                <a:sym typeface="Wingdings" pitchFamily="2" charset="2"/>
              </a:rPr>
              <a:t></a:t>
            </a:r>
            <a:r>
              <a:rPr kumimoji="1" lang="zh-CN" altLang="en-US" dirty="0">
                <a:sym typeface="Wingdings" pitchFamily="2" charset="2"/>
              </a:rPr>
              <a:t> </a:t>
            </a:r>
            <a:r>
              <a:rPr kumimoji="1" lang="en-US" altLang="zh-CN" dirty="0">
                <a:sym typeface="Wingdings" pitchFamily="2" charset="2"/>
              </a:rPr>
              <a:t>LPDDR5</a:t>
            </a:r>
            <a:endParaRPr kumimoji="1" lang="zh-CN" altLang="en-US" dirty="0"/>
          </a:p>
        </p:txBody>
      </p:sp>
      <p:sp>
        <p:nvSpPr>
          <p:cNvPr id="3" name="内容占位符 2">
            <a:extLst>
              <a:ext uri="{FF2B5EF4-FFF2-40B4-BE49-F238E27FC236}">
                <a16:creationId xmlns:a16="http://schemas.microsoft.com/office/drawing/2014/main" id="{3344C1FA-B5D7-E447-B94F-72075DC6313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18172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extLst>
      <p:ext uri="{BB962C8B-B14F-4D97-AF65-F5344CB8AC3E}">
        <p14:creationId xmlns:p14="http://schemas.microsoft.com/office/powerpoint/2010/main" val="3061418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extLst>
      <p:ext uri="{BB962C8B-B14F-4D97-AF65-F5344CB8AC3E}">
        <p14:creationId xmlns:p14="http://schemas.microsoft.com/office/powerpoint/2010/main" val="3911790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8684-12F4-B24A-A4FB-7DDBA488FEA3}"/>
              </a:ext>
            </a:extLst>
          </p:cNvPr>
          <p:cNvSpPr>
            <a:spLocks noGrp="1"/>
          </p:cNvSpPr>
          <p:nvPr>
            <p:ph type="title"/>
          </p:nvPr>
        </p:nvSpPr>
        <p:spPr/>
        <p:txBody>
          <a:bodyPr/>
          <a:lstStyle/>
          <a:p>
            <a:r>
              <a:rPr kumimoji="1" lang="en-US" altLang="zh-CN" dirty="0"/>
              <a:t>So</a:t>
            </a:r>
            <a:r>
              <a:rPr kumimoji="1" lang="zh-CN" altLang="en-US" dirty="0"/>
              <a:t> </a:t>
            </a:r>
            <a:r>
              <a:rPr kumimoji="1" lang="en-US" altLang="zh-CN" dirty="0"/>
              <a:t>many</a:t>
            </a:r>
            <a:r>
              <a:rPr kumimoji="1" lang="zh-CN" altLang="en-US" dirty="0"/>
              <a:t> </a:t>
            </a:r>
            <a:r>
              <a:rPr kumimoji="1" lang="en-US" altLang="zh-CN" dirty="0"/>
              <a:t>power</a:t>
            </a:r>
            <a:r>
              <a:rPr kumimoji="1" lang="zh-CN" altLang="en-US" dirty="0"/>
              <a:t> </a:t>
            </a:r>
            <a:r>
              <a:rPr kumimoji="1" lang="en-US" altLang="zh-CN" dirty="0"/>
              <a:t>pins?</a:t>
            </a:r>
            <a:endParaRPr kumimoji="1" lang="zh-CN" altLang="en-US" dirty="0"/>
          </a:p>
        </p:txBody>
      </p:sp>
      <p:sp>
        <p:nvSpPr>
          <p:cNvPr id="3" name="内容占位符 2">
            <a:extLst>
              <a:ext uri="{FF2B5EF4-FFF2-40B4-BE49-F238E27FC236}">
                <a16:creationId xmlns:a16="http://schemas.microsoft.com/office/drawing/2014/main" id="{16363CC8-AA2E-4C4C-873A-0FDC04095D71}"/>
              </a:ext>
            </a:extLst>
          </p:cNvPr>
          <p:cNvSpPr>
            <a:spLocks noGrp="1"/>
          </p:cNvSpPr>
          <p:nvPr>
            <p:ph idx="1"/>
          </p:nvPr>
        </p:nvSpPr>
        <p:spPr/>
        <p:txBody>
          <a:bodyPr/>
          <a:lstStyle/>
          <a:p>
            <a:r>
              <a:rPr kumimoji="1" lang="en-US" altLang="zh-CN" dirty="0"/>
              <a:t>VDD1/VDD2/VDDQ...</a:t>
            </a:r>
            <a:endParaRPr kumimoji="1" lang="zh-CN" altLang="en-US" dirty="0"/>
          </a:p>
        </p:txBody>
      </p:sp>
      <p:pic>
        <p:nvPicPr>
          <p:cNvPr id="4" name="图片 3">
            <a:extLst>
              <a:ext uri="{FF2B5EF4-FFF2-40B4-BE49-F238E27FC236}">
                <a16:creationId xmlns:a16="http://schemas.microsoft.com/office/drawing/2014/main" id="{98318A74-B1D2-B24A-88AC-84C6C006ED60}"/>
              </a:ext>
            </a:extLst>
          </p:cNvPr>
          <p:cNvPicPr>
            <a:picLocks noChangeAspect="1"/>
          </p:cNvPicPr>
          <p:nvPr/>
        </p:nvPicPr>
        <p:blipFill>
          <a:blip r:embed="rId2"/>
          <a:stretch>
            <a:fillRect/>
          </a:stretch>
        </p:blipFill>
        <p:spPr>
          <a:xfrm>
            <a:off x="1993526" y="1924050"/>
            <a:ext cx="7048500" cy="3009900"/>
          </a:xfrm>
          <a:prstGeom prst="rect">
            <a:avLst/>
          </a:prstGeom>
        </p:spPr>
      </p:pic>
    </p:spTree>
    <p:extLst>
      <p:ext uri="{BB962C8B-B14F-4D97-AF65-F5344CB8AC3E}">
        <p14:creationId xmlns:p14="http://schemas.microsoft.com/office/powerpoint/2010/main" val="320715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p>
          <a:p>
            <a:pPr lvl="1"/>
            <a:r>
              <a:rPr kumimoji="1" lang="en-US" altLang="zh-CN" dirty="0"/>
              <a:t>Idle</a:t>
            </a:r>
            <a:r>
              <a:rPr kumimoji="1" lang="zh-CN" altLang="en-US" dirty="0"/>
              <a:t> </a:t>
            </a:r>
            <a:r>
              <a:rPr kumimoji="1" lang="en-US" altLang="zh-CN" dirty="0"/>
              <a:t>Power</a:t>
            </a:r>
            <a:r>
              <a:rPr kumimoji="1" lang="zh-CN" altLang="en-US" dirty="0"/>
              <a:t> </a:t>
            </a:r>
            <a:r>
              <a:rPr kumimoji="1" lang="en-US" altLang="zh-CN" dirty="0"/>
              <a:t>Down</a:t>
            </a:r>
          </a:p>
          <a:p>
            <a:pPr lvl="1"/>
            <a:r>
              <a:rPr kumimoji="1" lang="en-US" altLang="zh-CN" dirty="0"/>
              <a:t>Active</a:t>
            </a:r>
            <a:r>
              <a:rPr kumimoji="1" lang="zh-CN" altLang="en-US" dirty="0"/>
              <a:t> </a:t>
            </a:r>
            <a:r>
              <a:rPr kumimoji="1" lang="en-US" altLang="zh-CN" dirty="0"/>
              <a:t>Power</a:t>
            </a:r>
            <a:r>
              <a:rPr kumimoji="1" lang="zh-CN" altLang="en-US" dirty="0"/>
              <a:t> </a:t>
            </a:r>
            <a:r>
              <a:rPr kumimoji="1" lang="en-US" altLang="zh-CN" dirty="0"/>
              <a:t>Down.</a:t>
            </a:r>
          </a:p>
          <a:p>
            <a:r>
              <a:rPr kumimoji="1" lang="en-US" altLang="zh-CN" dirty="0"/>
              <a:t>If</a:t>
            </a:r>
            <a:r>
              <a:rPr kumimoji="1" lang="zh-CN" altLang="en-US" dirty="0"/>
              <a:t> </a:t>
            </a:r>
            <a:r>
              <a:rPr kumimoji="1" lang="en-US" altLang="zh-CN" dirty="0"/>
              <a:t>the</a:t>
            </a:r>
            <a:r>
              <a:rPr kumimoji="1" lang="zh-CN" altLang="en-US" dirty="0"/>
              <a:t> </a:t>
            </a:r>
            <a:r>
              <a:rPr kumimoji="1" lang="en-US" altLang="zh-CN" dirty="0"/>
              <a:t>dram</a:t>
            </a:r>
            <a:r>
              <a:rPr kumimoji="1" lang="zh-CN" altLang="en-US" dirty="0"/>
              <a:t> </a:t>
            </a:r>
            <a:r>
              <a:rPr kumimoji="1" lang="en-US" altLang="zh-CN" dirty="0"/>
              <a:t>is</a:t>
            </a:r>
            <a:r>
              <a:rPr kumimoji="1" lang="zh-CN" altLang="en-US" dirty="0"/>
              <a:t> </a:t>
            </a:r>
            <a:r>
              <a:rPr kumimoji="1" lang="en-US" altLang="zh-CN" dirty="0"/>
              <a:t>idle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period,</a:t>
            </a:r>
            <a:r>
              <a:rPr kumimoji="1" lang="zh-CN" altLang="en-US" dirty="0"/>
              <a:t> </a:t>
            </a:r>
            <a:r>
              <a:rPr kumimoji="1" lang="en-US" altLang="zh-CN" dirty="0"/>
              <a:t>the</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issue</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p>
          <a:p>
            <a:pPr lvl="1"/>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81092-E3AB-4041-8925-060C557C4424}"/>
              </a:ext>
            </a:extLst>
          </p:cNvPr>
          <p:cNvSpPr>
            <a:spLocks noGrp="1"/>
          </p:cNvSpPr>
          <p:nvPr>
            <p:ph type="title"/>
          </p:nvPr>
        </p:nvSpPr>
        <p:spPr/>
        <p:txBody>
          <a:bodyPr/>
          <a:lstStyle/>
          <a:p>
            <a:r>
              <a:rPr kumimoji="1" lang="en-US" altLang="zh-CN" dirty="0"/>
              <a:t>SDR</a:t>
            </a:r>
            <a:r>
              <a:rPr kumimoji="1" lang="zh-CN" altLang="en-US" dirty="0"/>
              <a:t> </a:t>
            </a:r>
            <a:r>
              <a:rPr kumimoji="1" lang="en-US" altLang="zh-CN" dirty="0"/>
              <a:t>DDR</a:t>
            </a:r>
            <a:r>
              <a:rPr kumimoji="1" lang="zh-CN" altLang="en-US" dirty="0"/>
              <a:t> </a:t>
            </a:r>
            <a:r>
              <a:rPr kumimoji="1" lang="en-US" altLang="zh-CN" dirty="0"/>
              <a:t>IO</a:t>
            </a:r>
            <a:r>
              <a:rPr kumimoji="1" lang="zh-CN" altLang="en-US" dirty="0"/>
              <a:t> </a:t>
            </a:r>
            <a:r>
              <a:rPr kumimoji="1" lang="en-US" altLang="zh-CN" dirty="0"/>
              <a:t>Interface</a:t>
            </a:r>
            <a:endParaRPr kumimoji="1" lang="zh-CN" altLang="en-US" dirty="0"/>
          </a:p>
        </p:txBody>
      </p:sp>
      <p:sp>
        <p:nvSpPr>
          <p:cNvPr id="3" name="内容占位符 2">
            <a:extLst>
              <a:ext uri="{FF2B5EF4-FFF2-40B4-BE49-F238E27FC236}">
                <a16:creationId xmlns:a16="http://schemas.microsoft.com/office/drawing/2014/main" id="{E01BE794-0D2E-2644-8B35-F30976510C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0069BC-544B-EA48-9D7E-BE05D29384A1}"/>
              </a:ext>
            </a:extLst>
          </p:cNvPr>
          <p:cNvPicPr>
            <a:picLocks noChangeAspect="1"/>
          </p:cNvPicPr>
          <p:nvPr/>
        </p:nvPicPr>
        <p:blipFill>
          <a:blip r:embed="rId2"/>
          <a:stretch>
            <a:fillRect/>
          </a:stretch>
        </p:blipFill>
        <p:spPr>
          <a:xfrm>
            <a:off x="1026459" y="1265130"/>
            <a:ext cx="10139082" cy="5444548"/>
          </a:xfrm>
          <a:prstGeom prst="rect">
            <a:avLst/>
          </a:prstGeom>
        </p:spPr>
      </p:pic>
    </p:spTree>
    <p:extLst>
      <p:ext uri="{BB962C8B-B14F-4D97-AF65-F5344CB8AC3E}">
        <p14:creationId xmlns:p14="http://schemas.microsoft.com/office/powerpoint/2010/main" val="447139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p>
          <a:p>
            <a:r>
              <a:rPr lang="en-US" altLang="zh-CN" dirty="0"/>
              <a:t>In a purely synchronous system, data output and capture are referenced to a common, free-running system clock. However, the maximum data rate for such a system is reached when the sum of output access time and flight time approaches the bit time (the reciprocal of the data rate). Although generating delayed clocks for early data launch and/or late data capture will allow for increased data rate, these techniques do not ac- count for the fact that the data valid window (or data eye) moves relative to any fixed clock signal, due to changes in temperature, voltage, or loading. So, to allow for even higher data rates, data strobe signals were added to DDR devices. </a:t>
            </a:r>
          </a:p>
          <a:p>
            <a:endParaRPr kumimoji="1" lang="en-US" altLang="zh-CN" dirty="0"/>
          </a:p>
          <a:p>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479A6-9ACC-4445-8D45-84C6D282BB36}"/>
              </a:ext>
            </a:extLst>
          </p:cNvPr>
          <p:cNvSpPr>
            <a:spLocks noGrp="1"/>
          </p:cNvSpPr>
          <p:nvPr>
            <p:ph type="title"/>
          </p:nvPr>
        </p:nvSpPr>
        <p:spPr/>
        <p:txBody>
          <a:bodyPr/>
          <a:lstStyle/>
          <a:p>
            <a:r>
              <a:rPr kumimoji="1" lang="en-US" altLang="zh-CN" dirty="0"/>
              <a:t>If</a:t>
            </a:r>
            <a:r>
              <a:rPr kumimoji="1" lang="zh-CN" altLang="en-US" dirty="0"/>
              <a:t> </a:t>
            </a:r>
            <a:r>
              <a:rPr kumimoji="1" lang="en-US" altLang="zh-CN" dirty="0"/>
              <a:t>no</a:t>
            </a:r>
            <a:r>
              <a:rPr kumimoji="1" lang="zh-CN" altLang="en-US" dirty="0"/>
              <a:t> </a:t>
            </a:r>
            <a:r>
              <a:rPr kumimoji="1" lang="en-US" altLang="zh-CN" dirty="0"/>
              <a:t>DQS...</a:t>
            </a:r>
            <a:endParaRPr kumimoji="1" lang="zh-CN" altLang="en-US" dirty="0"/>
          </a:p>
        </p:txBody>
      </p:sp>
      <p:sp>
        <p:nvSpPr>
          <p:cNvPr id="3" name="内容占位符 2">
            <a:extLst>
              <a:ext uri="{FF2B5EF4-FFF2-40B4-BE49-F238E27FC236}">
                <a16:creationId xmlns:a16="http://schemas.microsoft.com/office/drawing/2014/main" id="{80EF22DE-8FF8-6D45-AF05-BDA2EA242EF9}"/>
              </a:ext>
            </a:extLst>
          </p:cNvPr>
          <p:cNvSpPr>
            <a:spLocks noGrp="1"/>
          </p:cNvSpPr>
          <p:nvPr>
            <p:ph idx="1"/>
          </p:nvPr>
        </p:nvSpPr>
        <p:spPr/>
        <p:txBody>
          <a:bodyPr/>
          <a:lstStyle/>
          <a:p>
            <a:pPr fontAlgn="base"/>
            <a:r>
              <a:rPr lang="en-US" altLang="zh-CN" dirty="0"/>
              <a:t>Let's imagine time of flight for all signals is 1ns.</a:t>
            </a:r>
          </a:p>
          <a:p>
            <a:pPr fontAlgn="base"/>
            <a:r>
              <a:rPr lang="en-US" altLang="zh-CN" dirty="0"/>
              <a:t>Situation with only one </a:t>
            </a:r>
            <a:r>
              <a:rPr lang="en-US" altLang="zh-CN" dirty="0" err="1"/>
              <a:t>clk</a:t>
            </a:r>
            <a:r>
              <a:rPr lang="en-US" altLang="zh-CN" dirty="0"/>
              <a:t> that is transmitted by the controller:</a:t>
            </a:r>
          </a:p>
          <a:p>
            <a:pPr lvl="1" fontAlgn="base"/>
            <a:r>
              <a:rPr lang="en-US" altLang="zh-CN" dirty="0"/>
              <a:t>During write there is no problem. Data signals can be clocked to the CLK signal and everything is fine. If traces are length matched you can use timing tolerances tighter than the time of flight.</a:t>
            </a:r>
          </a:p>
          <a:p>
            <a:pPr lvl="1" fontAlgn="base"/>
            <a:r>
              <a:rPr lang="en-US" altLang="zh-CN" dirty="0"/>
              <a:t>During read there is a problem. The controller must first transmit the clock to memory, where it arrives 1 ns later. Then the memory sends data bits to the controller and this takes another nanosecond. There is 2 ns skew, which limits how fast you can transmit.</a:t>
            </a:r>
          </a:p>
          <a:p>
            <a:endParaRPr kumimoji="1" lang="zh-CN" altLang="en-US" dirty="0"/>
          </a:p>
        </p:txBody>
      </p:sp>
    </p:spTree>
    <p:extLst>
      <p:ext uri="{BB962C8B-B14F-4D97-AF65-F5344CB8AC3E}">
        <p14:creationId xmlns:p14="http://schemas.microsoft.com/office/powerpoint/2010/main" val="2460856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en-US" altLang="zh-CN" dirty="0"/>
              <a:t>If</a:t>
            </a:r>
            <a:r>
              <a:rPr lang="zh-CN" altLang="en-US" dirty="0"/>
              <a:t> </a:t>
            </a:r>
            <a:r>
              <a:rPr lang="en-US" altLang="zh-CN" dirty="0"/>
              <a:t>x32,</a:t>
            </a:r>
            <a:r>
              <a:rPr lang="zh-CN" altLang="en-US" dirty="0"/>
              <a:t> </a:t>
            </a:r>
            <a:r>
              <a:rPr lang="en-US" altLang="zh-CN" dirty="0"/>
              <a:t>we</a:t>
            </a:r>
            <a:r>
              <a:rPr lang="zh-CN" altLang="en-US" dirty="0"/>
              <a:t> </a:t>
            </a:r>
            <a:r>
              <a:rPr lang="en-US" altLang="zh-CN" dirty="0"/>
              <a:t>use:</a:t>
            </a:r>
          </a:p>
          <a:p>
            <a:pPr lvl="1"/>
            <a:r>
              <a:rPr lang="en-US" altLang="zh-CN" dirty="0"/>
              <a:t>32</a:t>
            </a:r>
            <a:r>
              <a:rPr lang="zh-CN" altLang="en-US" dirty="0"/>
              <a:t> </a:t>
            </a:r>
            <a:r>
              <a:rPr lang="en-US" altLang="zh-CN" dirty="0"/>
              <a:t>DQS?</a:t>
            </a:r>
          </a:p>
          <a:p>
            <a:pPr lvl="1"/>
            <a:r>
              <a:rPr lang="en-US" altLang="zh-CN" dirty="0"/>
              <a:t>1</a:t>
            </a:r>
            <a:r>
              <a:rPr lang="zh-CN" altLang="en-US" dirty="0"/>
              <a:t> </a:t>
            </a:r>
            <a:r>
              <a:rPr lang="en-US" altLang="zh-CN" dirty="0"/>
              <a:t>DQS?</a:t>
            </a:r>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Other types of applications may use different strobe- to-data ratios. For example, servers using x72 DIMMs based on x4 components require controllers with one strobe per four bits, and controllers for graphics or com- </a:t>
            </a:r>
            <a:r>
              <a:rPr lang="en-US" altLang="zh-CN" dirty="0" err="1"/>
              <a:t>munications</a:t>
            </a:r>
            <a:r>
              <a:rPr lang="en-US" altLang="zh-CN" dirty="0"/>
              <a:t> applications might use one to four strobes per 32 bits. </a:t>
            </a:r>
          </a:p>
          <a:p>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normAutofit/>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mixed</a:t>
            </a:r>
            <a:r>
              <a:rPr kumimoji="1" lang="zh-CN" altLang="en-US" dirty="0"/>
              <a:t> </a:t>
            </a:r>
            <a:r>
              <a:rPr kumimoji="1" lang="en-US" altLang="zh-CN" dirty="0"/>
              <a:t>design.</a:t>
            </a:r>
          </a:p>
          <a:p>
            <a:endParaRPr kumimoji="1" lang="zh-CN" altLang="en-US" dirty="0"/>
          </a:p>
        </p:txBody>
      </p:sp>
      <p:pic>
        <p:nvPicPr>
          <p:cNvPr id="4" name="图片 3">
            <a:extLst>
              <a:ext uri="{FF2B5EF4-FFF2-40B4-BE49-F238E27FC236}">
                <a16:creationId xmlns:a16="http://schemas.microsoft.com/office/drawing/2014/main" id="{762F5AC4-6CF3-D44A-9D20-6D00842FCB0D}"/>
              </a:ext>
            </a:extLst>
          </p:cNvPr>
          <p:cNvPicPr>
            <a:picLocks noChangeAspect="1"/>
          </p:cNvPicPr>
          <p:nvPr/>
        </p:nvPicPr>
        <p:blipFill>
          <a:blip r:embed="rId2"/>
          <a:stretch>
            <a:fillRect/>
          </a:stretch>
        </p:blipFill>
        <p:spPr>
          <a:xfrm>
            <a:off x="2718175" y="2031992"/>
            <a:ext cx="8205320" cy="4702929"/>
          </a:xfrm>
          <a:prstGeom prst="rect">
            <a:avLst/>
          </a:prstGeom>
        </p:spPr>
      </p:pic>
    </p:spTree>
    <p:extLst>
      <p:ext uri="{BB962C8B-B14F-4D97-AF65-F5344CB8AC3E}">
        <p14:creationId xmlns:p14="http://schemas.microsoft.com/office/powerpoint/2010/main" val="60356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5920-F73E-1040-9FE7-3F43FF90084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TDQS?</a:t>
            </a:r>
            <a:endParaRPr kumimoji="1" lang="zh-CN" altLang="en-US" dirty="0"/>
          </a:p>
        </p:txBody>
      </p:sp>
      <p:sp>
        <p:nvSpPr>
          <p:cNvPr id="3" name="内容占位符 2">
            <a:extLst>
              <a:ext uri="{FF2B5EF4-FFF2-40B4-BE49-F238E27FC236}">
                <a16:creationId xmlns:a16="http://schemas.microsoft.com/office/drawing/2014/main" id="{95AAB9A8-7237-7145-B077-77012580497F}"/>
              </a:ext>
            </a:extLst>
          </p:cNvPr>
          <p:cNvSpPr>
            <a:spLocks noGrp="1"/>
          </p:cNvSpPr>
          <p:nvPr>
            <p:ph idx="1"/>
          </p:nvPr>
        </p:nvSpPr>
        <p:spPr/>
        <p:txBody>
          <a:bodyPr>
            <a:normAutofit fontScale="92500"/>
          </a:bodyPr>
          <a:lstStyle/>
          <a:p>
            <a:r>
              <a:rPr lang="en-US" altLang="zh-CN" dirty="0"/>
              <a:t>To simplify memory controller design for systems that simultaneously use both x4-based and x8-based registered DIMMs, DDR3 provides the termination data strobe (TDQS) function. DIMMs that are x8-based only require one DQ strobe pair (DQS/DQS#) for each 8-bit byte; x4-based DIMMs require a DQS pair for each 4-bit nibble (a total of four strobe lines). When these two different DIMM configurations are mixed within the same system, the loading of the DQS lines differs. These loading differences can cause signal integrity issues.</a:t>
            </a:r>
          </a:p>
          <a:p>
            <a:r>
              <a:rPr lang="en-US" altLang="zh-CN" dirty="0"/>
              <a:t>TDQS is similar to the RDQS function in DDR2, however, TDQS provides only termination. RDQS provides both termination and an output strobe.</a:t>
            </a:r>
          </a:p>
          <a:p>
            <a:r>
              <a:rPr lang="en-US" altLang="zh-CN" dirty="0"/>
              <a:t>Using the TDQS feature to reduce signal- integrity issues associated with mismatched DQS loading in combined x4-based/ x8-based systems.</a:t>
            </a:r>
          </a:p>
          <a:p>
            <a:endParaRPr kumimoji="1" lang="zh-CN" altLang="en-US" dirty="0"/>
          </a:p>
        </p:txBody>
      </p:sp>
    </p:spTree>
    <p:extLst>
      <p:ext uri="{BB962C8B-B14F-4D97-AF65-F5344CB8AC3E}">
        <p14:creationId xmlns:p14="http://schemas.microsoft.com/office/powerpoint/2010/main" val="776798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DQS-DQ</a:t>
            </a:r>
            <a:r>
              <a:rPr lang="zh-CN" altLang="en-US" dirty="0"/>
              <a:t> </a:t>
            </a:r>
            <a:r>
              <a:rPr lang="en-US" altLang="zh-CN" dirty="0"/>
              <a:t>Edge Aligned vs Center Aligned</a:t>
            </a:r>
          </a:p>
        </p:txBody>
      </p:sp>
      <p:sp>
        <p:nvSpPr>
          <p:cNvPr id="3" name="内容占位符 2"/>
          <p:cNvSpPr>
            <a:spLocks noGrp="1"/>
          </p:cNvSpPr>
          <p:nvPr>
            <p:ph idx="1"/>
          </p:nvPr>
        </p:nvSpPr>
        <p:spPr/>
        <p:txBody>
          <a:bodyPr>
            <a:normAutofit fontScale="92500" lnSpcReduction="20000"/>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pPr lvl="1"/>
            <a:r>
              <a:rPr lang="en-US" altLang="zh-CN" dirty="0"/>
              <a:t>For READs, the data strobe signals are edge-aligned with the data signals, meaning that all data and data strobes are clocked out of the device by the same inter- </a:t>
            </a:r>
            <a:r>
              <a:rPr lang="en-US" altLang="zh-CN" dirty="0" err="1"/>
              <a:t>nal</a:t>
            </a:r>
            <a:r>
              <a:rPr lang="en-US" altLang="zh-CN" dirty="0"/>
              <a:t> clock signal, and all will transition at the outputs at nominally the same time. The controller will internally delay the received strobe to the center of the received data eye.</a:t>
            </a:r>
          </a:p>
          <a:p>
            <a:pPr lvl="1"/>
            <a:r>
              <a:rPr lang="en-US" altLang="zh-CN" dirty="0"/>
              <a:t>For WRITEs, the controller must provide the data strobes center-aligned relative to data. That is, strobe transitions occur nominally 90 degrees (relative to the clock frequency) out of phase with data transitions. The DRAM device uses internally matched routing for the strobes and data such that the strobes can be used directly to capture input data. Note that the reason READs and WRITEs use a different alignment scheme is so that the delay circuitry can be centralized in one place (the controller) and does not have to be </a:t>
            </a:r>
            <a:r>
              <a:rPr lang="en-US" altLang="zh-CN" dirty="0" err="1"/>
              <a:t>repli</a:t>
            </a:r>
            <a:r>
              <a:rPr lang="en-US" altLang="zh-CN" dirty="0"/>
              <a:t>- </a:t>
            </a:r>
            <a:r>
              <a:rPr lang="en-US" altLang="zh-CN" dirty="0" err="1"/>
              <a:t>cated</a:t>
            </a:r>
            <a:r>
              <a:rPr lang="en-US" altLang="zh-CN" dirty="0"/>
              <a:t> in every DRAM device in the system. This ap- </a:t>
            </a:r>
            <a:r>
              <a:rPr lang="en-US" altLang="zh-CN" dirty="0" err="1"/>
              <a:t>proach</a:t>
            </a:r>
            <a:r>
              <a:rPr lang="en-US" altLang="zh-CN" dirty="0"/>
              <a:t> is expected to be carried forward to future gen- </a:t>
            </a:r>
            <a:r>
              <a:rPr lang="en-US" altLang="zh-CN" dirty="0" err="1"/>
              <a:t>erations</a:t>
            </a:r>
            <a:r>
              <a:rPr lang="en-US" altLang="zh-CN" dirty="0"/>
              <a:t> of DDR to leverage the infrastructure now be- </a:t>
            </a:r>
            <a:r>
              <a:rPr lang="en-US" altLang="zh-CN" dirty="0" err="1"/>
              <a:t>ing</a:t>
            </a:r>
            <a:r>
              <a:rPr lang="en-US" altLang="zh-CN" dirty="0"/>
              <a:t> established.</a:t>
            </a:r>
          </a:p>
          <a:p>
            <a:pPr lvl="2"/>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pPr marL="914400" lvl="2" indent="0">
              <a:buNone/>
            </a:pP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a:t>
            </a:r>
            <a:r>
              <a:rPr kumimoji="1" lang="zh-CN" altLang="en-US" dirty="0"/>
              <a:t> </a:t>
            </a:r>
            <a:r>
              <a:rPr kumimoji="1" lang="en-US" altLang="zh-CN" dirty="0"/>
              <a:t>x8</a:t>
            </a:r>
            <a:r>
              <a:rPr kumimoji="1" lang="zh-CN" altLang="en-US" dirty="0"/>
              <a:t> </a:t>
            </a:r>
            <a:r>
              <a:rPr kumimoji="1" lang="en-US" altLang="zh-CN" dirty="0"/>
              <a:t>x16</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lang="en-US" altLang="zh-CN" dirty="0"/>
              <a:t>Standard DRAMs support data-bus widths of 4 (x4), or 8 (x8), or 16 (x16) bits. Servers, cloud, and data-center applications use the x4 DRAMs as they allow a higher density on DIMMs, and enable RAS features that cut application downtime due to memory failures. The x8 and x16 DRAMs are less expensive and are commonly used in desktops and notebooks.</a:t>
            </a:r>
            <a:endParaRPr kumimoji="1" lang="en-US" altLang="zh-CN" dirty="0"/>
          </a:p>
          <a:p>
            <a:r>
              <a:rPr kumimoji="1" lang="en-US" altLang="zh-CN" dirty="0"/>
              <a:t>For</a:t>
            </a:r>
            <a:r>
              <a:rPr kumimoji="1" lang="zh-CN" altLang="en-US" dirty="0"/>
              <a:t> </a:t>
            </a:r>
            <a:r>
              <a:rPr kumimoji="1" lang="en-US" altLang="zh-CN" dirty="0"/>
              <a:t>x4:</a:t>
            </a:r>
          </a:p>
          <a:p>
            <a:pPr lvl="1"/>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p:txBody>
      </p:sp>
    </p:spTree>
    <p:extLst>
      <p:ext uri="{BB962C8B-B14F-4D97-AF65-F5344CB8AC3E}">
        <p14:creationId xmlns:p14="http://schemas.microsoft.com/office/powerpoint/2010/main" val="3162098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err="1"/>
              <a:t>fullname</a:t>
            </a:r>
            <a:r>
              <a:rPr kumimoji="1" lang="zh-CN" altLang="en-US" dirty="0"/>
              <a:t> </a:t>
            </a:r>
            <a:r>
              <a:rPr kumimoji="1" lang="en-US" altLang="zh-CN" dirty="0"/>
              <a:t>of</a:t>
            </a:r>
            <a:r>
              <a:rPr kumimoji="1" lang="zh-CN" altLang="en-US" dirty="0"/>
              <a:t> </a:t>
            </a:r>
            <a:r>
              <a:rPr kumimoji="1" lang="en-US" altLang="zh-CN" dirty="0"/>
              <a:t>ZQ</a:t>
            </a:r>
            <a:r>
              <a:rPr kumimoji="1" lang="zh-CN" altLang="en-US" dirty="0"/>
              <a:t> </a:t>
            </a:r>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lang="en-US" altLang="zh-CN" b="1" dirty="0"/>
              <a:t>ZQ</a:t>
            </a:r>
            <a:r>
              <a:rPr lang="zh-CN" altLang="en-US" b="1" dirty="0"/>
              <a:t> </a:t>
            </a:r>
            <a:r>
              <a:rPr lang="en-US" altLang="zh-CN" b="1" dirty="0"/>
              <a:t>calibration:</a:t>
            </a:r>
            <a:r>
              <a:rPr lang="zh-CN" altLang="en-US" b="1" dirty="0"/>
              <a:t> </a:t>
            </a:r>
            <a:r>
              <a:rPr lang="en-US" altLang="zh-CN" b="1" dirty="0"/>
              <a:t>calibration</a:t>
            </a:r>
            <a:r>
              <a:rPr lang="zh-CN" altLang="en-US" b="1" dirty="0"/>
              <a:t> </a:t>
            </a:r>
            <a:r>
              <a:rPr lang="en-US" altLang="zh-CN" b="1" dirty="0"/>
              <a:t>I/O impedance.</a:t>
            </a:r>
          </a:p>
          <a:p>
            <a:r>
              <a:rPr lang="en-US" altLang="zh-CN" b="1" dirty="0"/>
              <a:t>Impedance:</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Z.</a:t>
            </a:r>
          </a:p>
          <a:p>
            <a:r>
              <a:rPr lang="en-US" altLang="zh-CN" b="1" dirty="0"/>
              <a:t>I/O:</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Q.</a:t>
            </a:r>
          </a:p>
          <a:p>
            <a:endParaRPr lang="en-US" altLang="zh-CN" b="1" dirty="0"/>
          </a:p>
          <a:p>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is</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60ohm...</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means</a:t>
            </a:r>
            <a:r>
              <a:rPr kumimoji="1" lang="zh-CN" altLang="en-US" dirty="0"/>
              <a:t> </a:t>
            </a:r>
            <a:r>
              <a:rPr kumimoji="1" lang="en-US" altLang="zh-CN" dirty="0"/>
              <a:t>multi</a:t>
            </a:r>
            <a:r>
              <a:rPr kumimoji="1" lang="zh-CN" altLang="en-US" dirty="0"/>
              <a:t> </a:t>
            </a:r>
            <a:r>
              <a:rPr kumimoji="1" lang="en-US" altLang="zh-CN" dirty="0"/>
              <a:t>controller,</a:t>
            </a:r>
            <a:r>
              <a:rPr kumimoji="1" lang="zh-CN" altLang="en-US" dirty="0"/>
              <a:t> </a:t>
            </a:r>
            <a:r>
              <a:rPr kumimoji="1" lang="en-US" altLang="zh-CN" dirty="0"/>
              <a:t>every</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work</a:t>
            </a:r>
            <a:r>
              <a:rPr kumimoji="1" lang="zh-CN" altLang="en-US" dirty="0"/>
              <a:t> </a:t>
            </a:r>
            <a:r>
              <a:rPr kumimoji="1" lang="en-US" altLang="zh-CN" dirty="0"/>
              <a:t>independently</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other.</a:t>
            </a:r>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4074458" y="3429000"/>
            <a:ext cx="5795684" cy="2519190"/>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r>
              <a:rPr lang="zh-CN" altLang="en-US" dirty="0"/>
              <a:t> </a:t>
            </a:r>
            <a:r>
              <a:rPr lang="en-US" altLang="zh-CN" dirty="0"/>
              <a:t>to distinguish between the number of memory banks on a module.</a:t>
            </a:r>
          </a:p>
          <a:p>
            <a:r>
              <a:rPr lang="en-US" altLang="zh-CN" dirty="0"/>
              <a:t>Rank:</a:t>
            </a:r>
            <a:r>
              <a:rPr lang="zh-CN" altLang="en-US" dirty="0"/>
              <a:t> </a:t>
            </a:r>
            <a:r>
              <a:rPr lang="en-US" altLang="zh-CN" dirty="0"/>
              <a:t>(</a:t>
            </a:r>
            <a:r>
              <a:rPr lang="zh-CN" altLang="en-US" dirty="0"/>
              <a:t>中文</a:t>
            </a:r>
            <a:r>
              <a:rPr lang="en-US" altLang="zh-CN" dirty="0"/>
              <a:t>)</a:t>
            </a:r>
            <a:r>
              <a:rPr lang="zh-CN" altLang="en-US" dirty="0"/>
              <a:t> 把</a:t>
            </a:r>
            <a:r>
              <a:rPr lang="en-US" altLang="zh-CN" dirty="0"/>
              <a:t>…</a:t>
            </a:r>
            <a:r>
              <a:rPr lang="zh-CN" altLang="en-US" dirty="0"/>
              <a:t>分等级</a:t>
            </a:r>
            <a:r>
              <a:rPr lang="en-US" altLang="zh-CN" dirty="0"/>
              <a:t>; </a:t>
            </a:r>
            <a:r>
              <a:rPr lang="zh-CN" altLang="en-US" dirty="0"/>
              <a:t>属于某等级</a:t>
            </a:r>
            <a:r>
              <a:rPr lang="en-US" altLang="zh-CN" dirty="0"/>
              <a:t>; </a:t>
            </a:r>
            <a:r>
              <a:rPr lang="zh-CN" altLang="en-US" dirty="0"/>
              <a:t>排列</a:t>
            </a:r>
            <a:r>
              <a:rPr lang="en-US" altLang="zh-CN" dirty="0"/>
              <a:t>; </a:t>
            </a:r>
            <a:r>
              <a:rPr lang="zh-CN" altLang="en-US" dirty="0"/>
              <a:t>使排成行</a:t>
            </a:r>
            <a:r>
              <a:rPr lang="en-US" altLang="zh-CN" dirty="0"/>
              <a:t>.</a:t>
            </a:r>
            <a:br>
              <a:rPr lang="zh-CN" altLang="en-US" dirty="0"/>
            </a:br>
            <a:endParaRPr lang="en-US" altLang="zh-CN" dirty="0"/>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a:p>
            <a:r>
              <a:rPr lang="en-US" altLang="zh-CN" dirty="0"/>
              <a:t>Bank:</a:t>
            </a:r>
            <a:r>
              <a:rPr lang="zh-CN" altLang="en-US" dirty="0"/>
              <a:t> </a:t>
            </a:r>
            <a:r>
              <a:rPr lang="en-US" altLang="zh-CN" dirty="0"/>
              <a:t>(</a:t>
            </a:r>
            <a:r>
              <a:rPr lang="zh-CN" altLang="en-US" dirty="0"/>
              <a:t>中文</a:t>
            </a:r>
            <a:r>
              <a:rPr lang="en-US" altLang="zh-CN" dirty="0"/>
              <a:t>)</a:t>
            </a:r>
            <a:r>
              <a:rPr lang="zh-CN" altLang="en-US" dirty="0"/>
              <a:t>银行</a:t>
            </a:r>
            <a:r>
              <a:rPr lang="en-US" altLang="zh-CN" dirty="0"/>
              <a:t>; (</a:t>
            </a:r>
            <a:r>
              <a:rPr lang="zh-CN" altLang="en-US" dirty="0"/>
              <a:t>尤指赌博中的</a:t>
            </a:r>
            <a:r>
              <a:rPr lang="en-US" altLang="zh-CN" dirty="0"/>
              <a:t>) </a:t>
            </a:r>
            <a:r>
              <a:rPr lang="zh-CN" altLang="en-US" dirty="0"/>
              <a:t>筹码</a:t>
            </a:r>
            <a:r>
              <a:rPr lang="en-US" altLang="zh-CN" dirty="0"/>
              <a:t>; </a:t>
            </a:r>
            <a:r>
              <a:rPr lang="zh-CN" altLang="en-US" dirty="0"/>
              <a:t>赌本</a:t>
            </a:r>
            <a:r>
              <a:rPr lang="en-US" altLang="zh-CN" dirty="0"/>
              <a:t>; </a:t>
            </a:r>
            <a:r>
              <a:rPr lang="zh-CN" altLang="en-US" dirty="0"/>
              <a:t>库存</a:t>
            </a:r>
            <a:r>
              <a:rPr lang="en-US" altLang="zh-CN" dirty="0"/>
              <a:t>; </a:t>
            </a:r>
            <a:r>
              <a:rPr lang="zh-CN" altLang="en-US" dirty="0"/>
              <a:t>库</a:t>
            </a:r>
            <a:r>
              <a:rPr lang="en-US" altLang="zh-CN" dirty="0"/>
              <a:t>.</a:t>
            </a:r>
          </a:p>
        </p:txBody>
      </p:sp>
    </p:spTree>
    <p:extLst>
      <p:ext uri="{BB962C8B-B14F-4D97-AF65-F5344CB8AC3E}">
        <p14:creationId xmlns:p14="http://schemas.microsoft.com/office/powerpoint/2010/main" val="1235925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r>
              <a:rPr kumimoji="1" lang="zh-CN" altLang="en-US" dirty="0"/>
              <a:t> </a:t>
            </a:r>
            <a:r>
              <a:rPr kumimoji="1" lang="en-US" altLang="zh-CN" dirty="0"/>
              <a:t>occurs</a:t>
            </a:r>
            <a:r>
              <a:rPr kumimoji="1" lang="zh-CN" altLang="en-US" dirty="0"/>
              <a:t> </a:t>
            </a:r>
            <a:r>
              <a:rPr kumimoji="1" lang="en-US" altLang="zh-CN" dirty="0"/>
              <a:t>in</a:t>
            </a:r>
            <a:r>
              <a:rPr kumimoji="1" lang="zh-CN" altLang="en-US" dirty="0"/>
              <a:t> </a:t>
            </a:r>
            <a:r>
              <a:rPr kumimoji="1" lang="en-US" altLang="zh-CN" dirty="0"/>
              <a:t>LP3/LP4?</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p>
          <a:p>
            <a:pPr lvl="1"/>
            <a:r>
              <a:rPr lang="en-US" altLang="zh-CN" dirty="0"/>
              <a:t>For random memory accesses, i.e., to different rows, each bank can only be accessed once per </a:t>
            </a:r>
            <a:r>
              <a:rPr lang="en-US" altLang="zh-CN" dirty="0" err="1"/>
              <a:t>tRC</a:t>
            </a:r>
            <a:r>
              <a:rPr lang="en-US" altLang="zh-CN" dirty="0"/>
              <a:t>. Let us suppose that the data burst interval is 8ns (1000MT/s) and </a:t>
            </a:r>
            <a:r>
              <a:rPr lang="en-US" altLang="zh-CN" dirty="0" err="1"/>
              <a:t>tRC</a:t>
            </a:r>
            <a:r>
              <a:rPr lang="en-US" altLang="zh-CN" dirty="0"/>
              <a:t> is 56ns. Then only one-seventh of the nominal data transfer rate can be sustained by one bank.</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dirty="0"/>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3A2D5-62E8-5D40-95EC-7EF5E873D043}"/>
              </a:ext>
            </a:extLst>
          </p:cNvPr>
          <p:cNvSpPr>
            <a:spLocks noGrp="1"/>
          </p:cNvSpPr>
          <p:nvPr>
            <p:ph type="title"/>
          </p:nvPr>
        </p:nvSpPr>
        <p:spPr/>
        <p:txBody>
          <a:bodyPr/>
          <a:lstStyle/>
          <a:p>
            <a:r>
              <a:rPr kumimoji="1" lang="en-US" altLang="zh-CN" dirty="0"/>
              <a:t>2n</a:t>
            </a:r>
            <a:r>
              <a:rPr kumimoji="1" lang="zh-CN" altLang="en-US" dirty="0"/>
              <a:t> </a:t>
            </a:r>
            <a:r>
              <a:rPr kumimoji="1" lang="en-US" altLang="zh-CN" dirty="0"/>
              <a:t>prefetch</a:t>
            </a:r>
            <a:r>
              <a:rPr kumimoji="1" lang="zh-CN" altLang="en-US" dirty="0"/>
              <a:t> </a:t>
            </a:r>
            <a:r>
              <a:rPr kumimoji="1" lang="en-US" altLang="zh-CN" dirty="0"/>
              <a:t>for</a:t>
            </a:r>
            <a:r>
              <a:rPr kumimoji="1" lang="zh-CN" altLang="en-US" dirty="0"/>
              <a:t> </a:t>
            </a:r>
            <a:r>
              <a:rPr kumimoji="1" lang="en-US" altLang="zh-CN" dirty="0"/>
              <a:t>READ</a:t>
            </a:r>
            <a:r>
              <a:rPr kumimoji="1" lang="zh-CN" altLang="en-US" dirty="0"/>
              <a:t> </a:t>
            </a:r>
            <a:r>
              <a:rPr kumimoji="1" lang="en-US" altLang="zh-CN" dirty="0"/>
              <a:t>and</a:t>
            </a:r>
            <a:r>
              <a:rPr kumimoji="1" lang="zh-CN" altLang="en-US" dirty="0"/>
              <a:t> </a:t>
            </a:r>
            <a:r>
              <a:rPr kumimoji="1" lang="en-US" altLang="zh-CN" dirty="0"/>
              <a:t>WRITE</a:t>
            </a:r>
            <a:endParaRPr kumimoji="1" lang="zh-CN" altLang="en-US" dirty="0"/>
          </a:p>
        </p:txBody>
      </p:sp>
      <p:sp>
        <p:nvSpPr>
          <p:cNvPr id="3" name="内容占位符 2">
            <a:extLst>
              <a:ext uri="{FF2B5EF4-FFF2-40B4-BE49-F238E27FC236}">
                <a16:creationId xmlns:a16="http://schemas.microsoft.com/office/drawing/2014/main" id="{9FF041F0-ADC3-E947-B24B-89159CBF1C4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73040FB-679D-9B4B-90AB-2E60E0A074EA}"/>
              </a:ext>
            </a:extLst>
          </p:cNvPr>
          <p:cNvPicPr>
            <a:picLocks noChangeAspect="1"/>
          </p:cNvPicPr>
          <p:nvPr/>
        </p:nvPicPr>
        <p:blipFill>
          <a:blip r:embed="rId2"/>
          <a:stretch>
            <a:fillRect/>
          </a:stretch>
        </p:blipFill>
        <p:spPr>
          <a:xfrm>
            <a:off x="838200" y="2891118"/>
            <a:ext cx="5390224" cy="2736016"/>
          </a:xfrm>
          <a:prstGeom prst="rect">
            <a:avLst/>
          </a:prstGeom>
        </p:spPr>
      </p:pic>
      <p:pic>
        <p:nvPicPr>
          <p:cNvPr id="5" name="图片 4">
            <a:extLst>
              <a:ext uri="{FF2B5EF4-FFF2-40B4-BE49-F238E27FC236}">
                <a16:creationId xmlns:a16="http://schemas.microsoft.com/office/drawing/2014/main" id="{83563994-F8F5-B84A-8559-5EADDE298196}"/>
              </a:ext>
            </a:extLst>
          </p:cNvPr>
          <p:cNvPicPr>
            <a:picLocks noChangeAspect="1"/>
          </p:cNvPicPr>
          <p:nvPr/>
        </p:nvPicPr>
        <p:blipFill>
          <a:blip r:embed="rId3"/>
          <a:stretch>
            <a:fillRect/>
          </a:stretch>
        </p:blipFill>
        <p:spPr>
          <a:xfrm>
            <a:off x="6096000" y="2891118"/>
            <a:ext cx="4592171" cy="3171912"/>
          </a:xfrm>
          <a:prstGeom prst="rect">
            <a:avLst/>
          </a:prstGeom>
        </p:spPr>
      </p:pic>
    </p:spTree>
    <p:extLst>
      <p:ext uri="{BB962C8B-B14F-4D97-AF65-F5344CB8AC3E}">
        <p14:creationId xmlns:p14="http://schemas.microsoft.com/office/powerpoint/2010/main" val="2553863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is</a:t>
            </a:r>
            <a:r>
              <a:rPr kumimoji="1" lang="zh-CN" altLang="en-US" dirty="0"/>
              <a:t> </a:t>
            </a:r>
            <a:r>
              <a:rPr kumimoji="1" lang="en-US" altLang="zh-CN" dirty="0"/>
              <a:t>often</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prefetch</a:t>
            </a:r>
            <a:r>
              <a:rPr kumimoji="1" lang="zh-CN" altLang="en-US" dirty="0"/>
              <a:t> </a:t>
            </a:r>
            <a:r>
              <a:rPr kumimoji="1" lang="en-US" altLang="zh-CN" dirty="0"/>
              <a:t>size.</a:t>
            </a:r>
          </a:p>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equal</a:t>
            </a:r>
            <a:r>
              <a:rPr kumimoji="1" lang="zh-CN" altLang="en-US" dirty="0"/>
              <a:t> </a:t>
            </a:r>
            <a:r>
              <a:rPr kumimoji="1" lang="en-US" altLang="zh-CN" dirty="0"/>
              <a:t>or</a:t>
            </a:r>
            <a:r>
              <a:rPr kumimoji="1" lang="zh-CN" altLang="en-US" dirty="0"/>
              <a:t> </a:t>
            </a:r>
            <a:r>
              <a:rPr kumimoji="1" lang="en-US" altLang="zh-CN" dirty="0"/>
              <a:t>fraction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size</a:t>
            </a:r>
            <a:r>
              <a:rPr kumimoji="1" lang="zh-CN" altLang="en-US" dirty="0"/>
              <a:t> </a:t>
            </a:r>
            <a:r>
              <a:rPr kumimoji="1" lang="en-US" altLang="zh-CN" dirty="0"/>
              <a:t>of</a:t>
            </a:r>
            <a:r>
              <a:rPr kumimoji="1" lang="zh-CN" altLang="en-US" dirty="0"/>
              <a:t> </a:t>
            </a:r>
            <a:r>
              <a:rPr kumimoji="1" lang="en-US" altLang="zh-CN" dirty="0"/>
              <a:t>cache</a:t>
            </a:r>
            <a:r>
              <a:rPr kumimoji="1" lang="zh-CN" altLang="en-US" dirty="0"/>
              <a:t> </a:t>
            </a:r>
            <a:r>
              <a:rPr kumimoji="1" lang="en-US" altLang="zh-CN" dirty="0"/>
              <a:t>line</a:t>
            </a:r>
            <a:r>
              <a:rPr kumimoji="1" lang="zh-CN" altLang="en-US" dirty="0"/>
              <a:t> </a:t>
            </a:r>
            <a:r>
              <a:rPr kumimoji="1" lang="en-US" altLang="zh-CN" dirty="0"/>
              <a:t>for</a:t>
            </a:r>
            <a:r>
              <a:rPr kumimoji="1" lang="zh-CN" altLang="en-US" dirty="0"/>
              <a:t> </a:t>
            </a:r>
            <a:r>
              <a:rPr kumimoji="1" lang="en-US" altLang="zh-CN" dirty="0"/>
              <a:t>better</a:t>
            </a:r>
            <a:r>
              <a:rPr kumimoji="1" lang="zh-CN" altLang="en-US" dirty="0"/>
              <a:t> </a:t>
            </a:r>
            <a:r>
              <a:rPr kumimoji="1" lang="en-US" altLang="zh-CN" dirty="0"/>
              <a:t>performance.</a:t>
            </a:r>
          </a:p>
          <a:p>
            <a:pPr lvl="1"/>
            <a:r>
              <a:rPr kumimoji="1" lang="en-US" altLang="zh-CN" dirty="0"/>
              <a:t>LP4(x16):</a:t>
            </a:r>
            <a:r>
              <a:rPr kumimoji="1" lang="zh-CN" altLang="en-US" dirty="0"/>
              <a:t> </a:t>
            </a:r>
            <a:endParaRPr kumimoji="1" lang="en-US" altLang="zh-CN" dirty="0"/>
          </a:p>
          <a:p>
            <a:pPr lvl="2"/>
            <a:r>
              <a:rPr kumimoji="1" lang="en-US" altLang="zh-CN" dirty="0"/>
              <a:t>Prefetch</a:t>
            </a:r>
            <a:r>
              <a:rPr kumimoji="1" lang="zh-CN" altLang="en-US" dirty="0"/>
              <a:t> </a:t>
            </a:r>
            <a:r>
              <a:rPr kumimoji="1" lang="en-US" altLang="zh-CN" dirty="0"/>
              <a:t>Size:</a:t>
            </a:r>
            <a:r>
              <a:rPr kumimoji="1" lang="zh-CN" altLang="en-US" dirty="0"/>
              <a:t> </a:t>
            </a:r>
            <a:r>
              <a:rPr kumimoji="1" lang="en-US" altLang="zh-CN" dirty="0"/>
              <a:t>		16</a:t>
            </a:r>
          </a:p>
          <a:p>
            <a:pPr lvl="2"/>
            <a:r>
              <a:rPr kumimoji="1" lang="en-US" altLang="zh-CN" dirty="0"/>
              <a:t>Burst</a:t>
            </a:r>
            <a:r>
              <a:rPr kumimoji="1" lang="zh-CN" altLang="en-US" dirty="0"/>
              <a:t> </a:t>
            </a:r>
            <a:r>
              <a:rPr kumimoji="1" lang="en-US" altLang="zh-CN" dirty="0"/>
              <a:t>Length:		16</a:t>
            </a:r>
            <a:r>
              <a:rPr kumimoji="1" lang="zh-CN" altLang="en-US" dirty="0"/>
              <a:t> </a:t>
            </a:r>
            <a:r>
              <a:rPr kumimoji="1" lang="en-US" altLang="zh-CN" dirty="0"/>
              <a:t>or</a:t>
            </a:r>
            <a:r>
              <a:rPr kumimoji="1" lang="zh-CN" altLang="en-US" dirty="0"/>
              <a:t> </a:t>
            </a:r>
            <a:r>
              <a:rPr kumimoji="1" lang="en-US" altLang="zh-CN" dirty="0"/>
              <a:t>32</a:t>
            </a:r>
          </a:p>
          <a:p>
            <a:pPr lvl="2"/>
            <a:r>
              <a:rPr kumimoji="1" lang="en-US" altLang="zh-CN" dirty="0"/>
              <a:t>Cache</a:t>
            </a:r>
            <a:r>
              <a:rPr kumimoji="1" lang="zh-CN" altLang="en-US" dirty="0"/>
              <a:t> </a:t>
            </a:r>
            <a:r>
              <a:rPr kumimoji="1" lang="en-US" altLang="zh-CN" dirty="0"/>
              <a:t>Line(Arm(64)):	32</a:t>
            </a:r>
            <a:r>
              <a:rPr kumimoji="1" lang="zh-CN" altLang="en-US" dirty="0"/>
              <a:t> </a:t>
            </a:r>
            <a:r>
              <a:rPr kumimoji="1" lang="en-US" altLang="zh-CN" dirty="0"/>
              <a:t>or</a:t>
            </a:r>
            <a:r>
              <a:rPr kumimoji="1" lang="zh-CN" altLang="en-US" dirty="0"/>
              <a:t> </a:t>
            </a:r>
            <a:r>
              <a:rPr kumimoji="1" lang="en-US" altLang="zh-CN" dirty="0"/>
              <a:t>64</a:t>
            </a:r>
            <a:r>
              <a:rPr kumimoji="1" lang="zh-CN" altLang="en-US" dirty="0"/>
              <a:t> </a:t>
            </a:r>
            <a:r>
              <a:rPr kumimoji="1" lang="en-US" altLang="zh-CN" dirty="0"/>
              <a:t>Bytes</a:t>
            </a:r>
            <a:endParaRPr kumimoji="1" lang="zh-CN" altLang="en-US" dirty="0"/>
          </a:p>
        </p:txBody>
      </p:sp>
    </p:spTree>
    <p:extLst>
      <p:ext uri="{BB962C8B-B14F-4D97-AF65-F5344CB8AC3E}">
        <p14:creationId xmlns:p14="http://schemas.microsoft.com/office/powerpoint/2010/main" val="579255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extLst>
      <p:ext uri="{BB962C8B-B14F-4D97-AF65-F5344CB8AC3E}">
        <p14:creationId xmlns:p14="http://schemas.microsoft.com/office/powerpoint/2010/main" val="579068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AE9AE-F61C-F04B-86CC-0B03C403AD52}"/>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Terminate</a:t>
            </a:r>
            <a:endParaRPr kumimoji="1" lang="zh-CN" altLang="en-US" dirty="0"/>
          </a:p>
        </p:txBody>
      </p:sp>
      <p:sp>
        <p:nvSpPr>
          <p:cNvPr id="3" name="内容占位符 2">
            <a:extLst>
              <a:ext uri="{FF2B5EF4-FFF2-40B4-BE49-F238E27FC236}">
                <a16:creationId xmlns:a16="http://schemas.microsoft.com/office/drawing/2014/main" id="{89C5EC00-ED13-CE4E-BBE6-9ED8BC3F994E}"/>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occur</a:t>
            </a:r>
            <a:r>
              <a:rPr kumimoji="1" lang="zh-CN" altLang="en-US" dirty="0"/>
              <a:t> </a:t>
            </a:r>
            <a:r>
              <a:rPr kumimoji="1" lang="en-US" altLang="zh-CN" dirty="0"/>
              <a:t>in</a:t>
            </a:r>
            <a:r>
              <a:rPr kumimoji="1" lang="zh-CN" altLang="en-US" dirty="0"/>
              <a:t> </a:t>
            </a:r>
            <a:r>
              <a:rPr kumimoji="1" lang="en-US" altLang="zh-CN" dirty="0"/>
              <a:t>DDR.</a:t>
            </a:r>
          </a:p>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endParaRPr kumimoji="1" lang="zh-CN" altLang="en-US" dirty="0"/>
          </a:p>
        </p:txBody>
      </p:sp>
      <p:pic>
        <p:nvPicPr>
          <p:cNvPr id="4" name="图片 3">
            <a:extLst>
              <a:ext uri="{FF2B5EF4-FFF2-40B4-BE49-F238E27FC236}">
                <a16:creationId xmlns:a16="http://schemas.microsoft.com/office/drawing/2014/main" id="{37EDFB8F-9F73-7A49-BC93-CE056F6F5058}"/>
              </a:ext>
            </a:extLst>
          </p:cNvPr>
          <p:cNvPicPr>
            <a:picLocks noChangeAspect="1"/>
          </p:cNvPicPr>
          <p:nvPr/>
        </p:nvPicPr>
        <p:blipFill>
          <a:blip r:embed="rId2"/>
          <a:stretch>
            <a:fillRect/>
          </a:stretch>
        </p:blipFill>
        <p:spPr>
          <a:xfrm>
            <a:off x="6722269" y="2697207"/>
            <a:ext cx="4370847" cy="3922991"/>
          </a:xfrm>
          <a:prstGeom prst="rect">
            <a:avLst/>
          </a:prstGeom>
        </p:spPr>
      </p:pic>
    </p:spTree>
    <p:extLst>
      <p:ext uri="{BB962C8B-B14F-4D97-AF65-F5344CB8AC3E}">
        <p14:creationId xmlns:p14="http://schemas.microsoft.com/office/powerpoint/2010/main" val="32629870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extLst>
      <p:ext uri="{BB962C8B-B14F-4D97-AF65-F5344CB8AC3E}">
        <p14:creationId xmlns:p14="http://schemas.microsoft.com/office/powerpoint/2010/main" val="1190265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extLst>
      <p:ext uri="{BB962C8B-B14F-4D97-AF65-F5344CB8AC3E}">
        <p14:creationId xmlns:p14="http://schemas.microsoft.com/office/powerpoint/2010/main" val="63433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normAutofit fontScale="77500" lnSpcReduction="20000"/>
          </a:bodyPr>
          <a:lstStyle/>
          <a:p>
            <a:r>
              <a:rPr kumimoji="1" lang="en-US" altLang="zh-CN" dirty="0"/>
              <a:t>Easy</a:t>
            </a:r>
            <a:r>
              <a:rPr kumimoji="1" lang="zh-CN" altLang="en-US" dirty="0"/>
              <a:t> </a:t>
            </a:r>
            <a:r>
              <a:rPr kumimoji="1" lang="en-US" altLang="zh-CN" dirty="0"/>
              <a:t>and</a:t>
            </a:r>
            <a:r>
              <a:rPr kumimoji="1" lang="zh-CN" altLang="en-US" dirty="0"/>
              <a:t> </a:t>
            </a:r>
            <a:r>
              <a:rPr kumimoji="1" lang="en-US" altLang="zh-CN" dirty="0"/>
              <a:t>fast</a:t>
            </a:r>
            <a:r>
              <a:rPr kumimoji="1" lang="zh-CN" altLang="en-US" dirty="0"/>
              <a:t> </a:t>
            </a:r>
            <a:r>
              <a:rPr kumimoji="1" lang="en-US" altLang="zh-CN" dirty="0"/>
              <a:t>when</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LPDDR4</a:t>
            </a:r>
            <a:r>
              <a:rPr kumimoji="1" lang="zh-CN" altLang="en-US" dirty="0"/>
              <a:t> </a:t>
            </a:r>
            <a:r>
              <a:rPr kumimoji="1" lang="en-US" altLang="zh-CN" dirty="0"/>
              <a:t>and</a:t>
            </a:r>
            <a:r>
              <a:rPr kumimoji="1" lang="zh-CN" altLang="en-US" dirty="0"/>
              <a:t> </a:t>
            </a:r>
            <a:r>
              <a:rPr kumimoji="1" lang="en-US" altLang="zh-CN" dirty="0"/>
              <a:t>LPDDR5.</a:t>
            </a:r>
          </a:p>
          <a:p>
            <a:r>
              <a:rPr lang="en-US" altLang="zh-CN" dirty="0"/>
              <a:t>This rapid switching is enabled by the addition of frequency set points (FSPs).  LPDDR4 specifies two FSPs, which are copies of all the DRAM registers that store operating parameters which might need to be changed for operation at two different frequencies.  Once both operating frequencies are trained and the parameters stored in each of the two corresponding FSPs, switching between the frequencies can be accomplished by a single mode register write.  This reduces the latency for frequency changes</a:t>
            </a:r>
            <a:r>
              <a:rPr lang="zh-CN" altLang="en-US" dirty="0"/>
              <a:t> </a:t>
            </a:r>
            <a:r>
              <a:rPr lang="en-US" altLang="zh-CN" dirty="0"/>
              <a:t>and enables the system to operate at the optimal speed for the workload more often.</a:t>
            </a:r>
          </a:p>
          <a:p>
            <a:r>
              <a:rPr lang="en-US" altLang="zh-CN" dirty="0"/>
              <a:t>“It supports end-user flexibility,” noted </a:t>
            </a:r>
            <a:r>
              <a:rPr lang="en-US" altLang="zh-CN" dirty="0" err="1"/>
              <a:t>Vuong</a:t>
            </a:r>
            <a:r>
              <a:rPr lang="en-US" altLang="zh-CN" dirty="0"/>
              <a:t>. “Some designers like to run their devices as fast as they can and then put them to sleep. Others like to run at lower frequencies – and lower power – when possible. A process might take a little longer but that’s a trade-off they’re willing to make. We designed LPDDR4 to be flexible enough to allow the end-user to decide what they want to do.” With that flexibility comes superior performance – an LPDDR4 device, at a similar data rate, will consume less power than an LPDDR3 device.</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95B1E-108F-FE49-9999-D3348538BECF}"/>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DLL</a:t>
            </a:r>
            <a:r>
              <a:rPr kumimoji="1" lang="zh-CN" altLang="en-US" dirty="0"/>
              <a:t> </a:t>
            </a:r>
            <a:r>
              <a:rPr kumimoji="1" lang="en-US" altLang="zh-CN" dirty="0"/>
              <a:t>works?</a:t>
            </a:r>
            <a:endParaRPr kumimoji="1" lang="zh-CN" altLang="en-US" dirty="0"/>
          </a:p>
        </p:txBody>
      </p:sp>
      <p:sp>
        <p:nvSpPr>
          <p:cNvPr id="3" name="内容占位符 2">
            <a:extLst>
              <a:ext uri="{FF2B5EF4-FFF2-40B4-BE49-F238E27FC236}">
                <a16:creationId xmlns:a16="http://schemas.microsoft.com/office/drawing/2014/main" id="{13AD683F-AD8F-A949-95B6-4988E6A714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084C624-4364-B542-8C4D-3CB8D65C9CF3}"/>
              </a:ext>
            </a:extLst>
          </p:cNvPr>
          <p:cNvPicPr>
            <a:picLocks noChangeAspect="1"/>
          </p:cNvPicPr>
          <p:nvPr/>
        </p:nvPicPr>
        <p:blipFill>
          <a:blip r:embed="rId2"/>
          <a:stretch>
            <a:fillRect/>
          </a:stretch>
        </p:blipFill>
        <p:spPr>
          <a:xfrm>
            <a:off x="1113835" y="1582559"/>
            <a:ext cx="10154621" cy="4377182"/>
          </a:xfrm>
          <a:prstGeom prst="rect">
            <a:avLst/>
          </a:prstGeom>
        </p:spPr>
      </p:pic>
    </p:spTree>
    <p:extLst>
      <p:ext uri="{BB962C8B-B14F-4D97-AF65-F5344CB8AC3E}">
        <p14:creationId xmlns:p14="http://schemas.microsoft.com/office/powerpoint/2010/main" val="1451396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p:txBody>
      </p:sp>
      <p:pic>
        <p:nvPicPr>
          <p:cNvPr id="4" name="图片 3">
            <a:extLst>
              <a:ext uri="{FF2B5EF4-FFF2-40B4-BE49-F238E27FC236}">
                <a16:creationId xmlns:a16="http://schemas.microsoft.com/office/drawing/2014/main" id="{3FD66ECA-050B-AF45-A781-A134F46E1147}"/>
              </a:ext>
            </a:extLst>
          </p:cNvPr>
          <p:cNvPicPr>
            <a:picLocks noChangeAspect="1"/>
          </p:cNvPicPr>
          <p:nvPr/>
        </p:nvPicPr>
        <p:blipFill>
          <a:blip r:embed="rId2"/>
          <a:stretch>
            <a:fillRect/>
          </a:stretch>
        </p:blipFill>
        <p:spPr>
          <a:xfrm>
            <a:off x="4212306" y="2572482"/>
            <a:ext cx="6141929" cy="416449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pPr lvl="1"/>
            <a:r>
              <a:rPr lang="en-US" altLang="zh-CN" dirty="0"/>
              <a:t>Intel’s memory controller operates at either 100 or 133 MHz, producing multiples of 200 or 266.6MHz at integer ratios. </a:t>
            </a:r>
            <a:endParaRPr kumimoji="1" lang="en-US" altLang="zh-CN" dirty="0"/>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p>
          <a:p>
            <a:pPr lvl="1"/>
            <a:r>
              <a:rPr kumimoji="1" lang="en-US" altLang="zh-CN" dirty="0"/>
              <a:t>2667</a:t>
            </a:r>
            <a:r>
              <a:rPr kumimoji="1" lang="zh-CN" altLang="en-US" dirty="0"/>
              <a:t> </a:t>
            </a:r>
            <a:r>
              <a:rPr kumimoji="1" lang="en-US" altLang="zh-CN" dirty="0"/>
              <a:t>==</a:t>
            </a:r>
            <a:r>
              <a:rPr kumimoji="1" lang="zh-CN" altLang="en-US" dirty="0"/>
              <a:t> </a:t>
            </a:r>
            <a:r>
              <a:rPr kumimoji="1" lang="en-US" altLang="zh-CN" dirty="0"/>
              <a:t>133.3333</a:t>
            </a:r>
            <a:r>
              <a:rPr kumimoji="1" lang="zh-CN" altLang="en-US" dirty="0"/>
              <a:t> * </a:t>
            </a:r>
            <a:r>
              <a:rPr kumimoji="1" lang="en-US" altLang="zh-CN" dirty="0"/>
              <a:t>20.</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endParaRPr kumimoji="1"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917B4-27FB-AB4B-A03C-7D83ED5B4529}"/>
              </a:ext>
            </a:extLst>
          </p:cNvPr>
          <p:cNvSpPr>
            <a:spLocks noGrp="1"/>
          </p:cNvSpPr>
          <p:nvPr>
            <p:ph type="title"/>
          </p:nvPr>
        </p:nvSpPr>
        <p:spPr/>
        <p:txBody>
          <a:bodyPr/>
          <a:lstStyle/>
          <a:p>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E2E9C7FA-25F1-3F4D-BDB5-7BE5E1672FC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5E429F6-CCDC-1E43-88E1-D3BD49C7CFC1}"/>
              </a:ext>
            </a:extLst>
          </p:cNvPr>
          <p:cNvPicPr>
            <a:picLocks noChangeAspect="1"/>
          </p:cNvPicPr>
          <p:nvPr/>
        </p:nvPicPr>
        <p:blipFill>
          <a:blip r:embed="rId2"/>
          <a:stretch>
            <a:fillRect/>
          </a:stretch>
        </p:blipFill>
        <p:spPr>
          <a:xfrm>
            <a:off x="2616200" y="1852676"/>
            <a:ext cx="8737600" cy="4140200"/>
          </a:xfrm>
          <a:prstGeom prst="rect">
            <a:avLst/>
          </a:prstGeom>
        </p:spPr>
      </p:pic>
    </p:spTree>
    <p:extLst>
      <p:ext uri="{BB962C8B-B14F-4D97-AF65-F5344CB8AC3E}">
        <p14:creationId xmlns:p14="http://schemas.microsoft.com/office/powerpoint/2010/main" val="270257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9C3F4-3F65-ED44-A9D6-559D96256339}"/>
              </a:ext>
            </a:extLst>
          </p:cNvPr>
          <p:cNvSpPr>
            <a:spLocks noGrp="1"/>
          </p:cNvSpPr>
          <p:nvPr>
            <p:ph type="title"/>
          </p:nvPr>
        </p:nvSpPr>
        <p:spPr/>
        <p:txBody>
          <a:bodyPr>
            <a:normAutofit/>
          </a:bodyPr>
          <a:lstStyle/>
          <a:p>
            <a:r>
              <a:rPr kumimoji="1" lang="en-US" altLang="zh-CN" dirty="0"/>
              <a:t>Dynamic</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24A5FD62-ED86-D045-9DD1-F69864115C31}"/>
              </a:ext>
            </a:extLst>
          </p:cNvPr>
          <p:cNvSpPr>
            <a:spLocks noGrp="1"/>
          </p:cNvSpPr>
          <p:nvPr>
            <p:ph idx="1"/>
          </p:nvPr>
        </p:nvSpPr>
        <p:spPr/>
        <p:txBody>
          <a:bodyPr/>
          <a:lstStyle/>
          <a:p>
            <a:r>
              <a:rPr lang="zh-CN" altLang="zh-CN" i="1" dirty="0"/>
              <a:t>Dynamic ODT allows a DDR3 SDRAM device to change termination values seamlessly between write commands issued to different modules. This feature is not available in DDR2 SDRAM systems, which require a bus idle time when changing termination values on the same device.</a:t>
            </a:r>
            <a:endParaRPr lang="en-US" altLang="zh-CN" i="1" dirty="0"/>
          </a:p>
          <a:p>
            <a:r>
              <a:rPr lang="en-US" altLang="zh-CN" dirty="0"/>
              <a:t>Dynamic ODT enables the </a:t>
            </a:r>
            <a:r>
              <a:rPr lang="en-US" altLang="zh-CN" u="sng" dirty="0">
                <a:hlinkClick r:id="rId2" tooltip="Samsung stays on top of DRAM rankings"/>
              </a:rPr>
              <a:t>DRAM</a:t>
            </a:r>
            <a:r>
              <a:rPr lang="en-US" altLang="zh-CN" dirty="0"/>
              <a:t> to switch between high or low termination impedance without issuing a mode register set command. This is advantageous because it improves bus scheduling and decreases bus idle time.</a:t>
            </a:r>
            <a:endParaRPr lang="zh-CN" altLang="zh-CN" dirty="0"/>
          </a:p>
          <a:p>
            <a:endParaRPr kumimoji="1" lang="zh-CN" altLang="en-US" dirty="0"/>
          </a:p>
        </p:txBody>
      </p:sp>
    </p:spTree>
    <p:extLst>
      <p:ext uri="{BB962C8B-B14F-4D97-AF65-F5344CB8AC3E}">
        <p14:creationId xmlns:p14="http://schemas.microsoft.com/office/powerpoint/2010/main" val="2192815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01F9B-679F-324C-A7DF-10BA9A220646}"/>
              </a:ext>
            </a:extLst>
          </p:cNvPr>
          <p:cNvSpPr>
            <a:spLocks noGrp="1"/>
          </p:cNvSpPr>
          <p:nvPr>
            <p:ph type="title"/>
          </p:nvPr>
        </p:nvSpPr>
        <p:spPr/>
        <p:txBody>
          <a:bodyPr/>
          <a:lstStyle/>
          <a:p>
            <a:r>
              <a:rPr kumimoji="1" lang="en-US" altLang="zh-CN" dirty="0"/>
              <a:t>Switch</a:t>
            </a:r>
            <a:r>
              <a:rPr kumimoji="1" lang="zh-CN" altLang="en-US" dirty="0"/>
              <a:t> </a:t>
            </a:r>
            <a:r>
              <a:rPr kumimoji="1" lang="en-US" altLang="zh-CN" dirty="0"/>
              <a:t>between</a:t>
            </a:r>
            <a:r>
              <a:rPr kumimoji="1" lang="zh-CN" altLang="en-US" dirty="0"/>
              <a:t> </a:t>
            </a:r>
            <a:r>
              <a:rPr kumimoji="1" lang="en-US" altLang="zh-CN" dirty="0"/>
              <a:t>RTT_NOM</a:t>
            </a:r>
            <a:r>
              <a:rPr kumimoji="1" lang="zh-CN" altLang="en-US" dirty="0"/>
              <a:t> </a:t>
            </a:r>
            <a:r>
              <a:rPr kumimoji="1" lang="en-US" altLang="zh-CN" dirty="0"/>
              <a:t>RTT_WR</a:t>
            </a:r>
            <a:endParaRPr kumimoji="1" lang="zh-CN" altLang="en-US" dirty="0"/>
          </a:p>
        </p:txBody>
      </p:sp>
      <p:sp>
        <p:nvSpPr>
          <p:cNvPr id="3" name="内容占位符 2">
            <a:extLst>
              <a:ext uri="{FF2B5EF4-FFF2-40B4-BE49-F238E27FC236}">
                <a16:creationId xmlns:a16="http://schemas.microsoft.com/office/drawing/2014/main" id="{27A9274A-EFFA-544E-AAA5-95EDB66C5A5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FEC150-43CE-3941-A7B6-F11CA0D3E586}"/>
              </a:ext>
            </a:extLst>
          </p:cNvPr>
          <p:cNvPicPr>
            <a:picLocks noChangeAspect="1"/>
          </p:cNvPicPr>
          <p:nvPr/>
        </p:nvPicPr>
        <p:blipFill>
          <a:blip r:embed="rId2"/>
          <a:stretch>
            <a:fillRect/>
          </a:stretch>
        </p:blipFill>
        <p:spPr>
          <a:xfrm>
            <a:off x="838200" y="2239213"/>
            <a:ext cx="10371021" cy="3063874"/>
          </a:xfrm>
          <a:prstGeom prst="rect">
            <a:avLst/>
          </a:prstGeom>
        </p:spPr>
      </p:pic>
    </p:spTree>
    <p:extLst>
      <p:ext uri="{BB962C8B-B14F-4D97-AF65-F5344CB8AC3E}">
        <p14:creationId xmlns:p14="http://schemas.microsoft.com/office/powerpoint/2010/main" val="2128239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43534-3EDF-864B-BEEC-67EB0BA9A8A1}"/>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Park</a:t>
            </a:r>
            <a:endParaRPr kumimoji="1" lang="zh-CN" altLang="en-US" dirty="0"/>
          </a:p>
        </p:txBody>
      </p:sp>
      <p:sp>
        <p:nvSpPr>
          <p:cNvPr id="3" name="内容占位符 2">
            <a:extLst>
              <a:ext uri="{FF2B5EF4-FFF2-40B4-BE49-F238E27FC236}">
                <a16:creationId xmlns:a16="http://schemas.microsoft.com/office/drawing/2014/main" id="{EE8FC990-10EC-994D-A877-6F03EFF2702F}"/>
              </a:ext>
            </a:extLst>
          </p:cNvPr>
          <p:cNvSpPr>
            <a:spLocks noGrp="1"/>
          </p:cNvSpPr>
          <p:nvPr>
            <p:ph idx="1"/>
          </p:nvPr>
        </p:nvSpPr>
        <p:spPr/>
        <p:txBody>
          <a:bodyPr/>
          <a:lstStyle/>
          <a:p>
            <a:r>
              <a:rPr lang="en-US" altLang="zh-CN" dirty="0"/>
              <a:t>PC4.</a:t>
            </a:r>
          </a:p>
          <a:p>
            <a:r>
              <a:rPr lang="zh-CN" altLang="zh-CN" dirty="0"/>
              <a:t>Improvements to the ODT protocol and a new Park Mode allow for a nominal termination and dynamic write termination without having to drive the ODT pin</a:t>
            </a:r>
            <a:r>
              <a:rPr lang="en-US" altLang="zh-CN" dirty="0"/>
              <a:t>.</a:t>
            </a:r>
          </a:p>
          <a:p>
            <a:r>
              <a:rPr lang="en-US" altLang="zh-CN" dirty="0"/>
              <a:t>It’s</a:t>
            </a:r>
            <a:r>
              <a:rPr lang="zh-CN" altLang="en-US" dirty="0"/>
              <a:t> </a:t>
            </a:r>
            <a:r>
              <a:rPr lang="en-US" altLang="zh-CN" dirty="0"/>
              <a:t>often</a:t>
            </a:r>
            <a:r>
              <a:rPr lang="zh-CN" altLang="en-US" dirty="0"/>
              <a:t> </a:t>
            </a:r>
            <a:r>
              <a:rPr lang="en-US" altLang="zh-CN" dirty="0"/>
              <a:t>used</a:t>
            </a:r>
            <a:r>
              <a:rPr lang="zh-CN" altLang="en-US" dirty="0"/>
              <a:t> </a:t>
            </a:r>
            <a:r>
              <a:rPr lang="en-US" altLang="zh-CN" dirty="0"/>
              <a:t>in</a:t>
            </a:r>
            <a:r>
              <a:rPr lang="zh-CN" altLang="en-US" dirty="0"/>
              <a:t> </a:t>
            </a:r>
            <a:r>
              <a:rPr lang="en-US" altLang="zh-CN" dirty="0"/>
              <a:t>multi-rank</a:t>
            </a:r>
            <a:r>
              <a:rPr lang="zh-CN" altLang="en-US" dirty="0"/>
              <a:t> </a:t>
            </a:r>
            <a:r>
              <a:rPr lang="en-US" altLang="zh-CN" dirty="0"/>
              <a:t>system.</a:t>
            </a:r>
            <a:endParaRPr lang="zh-CN" altLang="zh-CN" dirty="0"/>
          </a:p>
          <a:p>
            <a:endParaRPr kumimoji="1" lang="zh-CN" altLang="en-US" dirty="0"/>
          </a:p>
        </p:txBody>
      </p:sp>
    </p:spTree>
    <p:extLst>
      <p:ext uri="{BB962C8B-B14F-4D97-AF65-F5344CB8AC3E}">
        <p14:creationId xmlns:p14="http://schemas.microsoft.com/office/powerpoint/2010/main" val="848461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FEDF-684E-534E-9005-63713B2A715A}"/>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Consumption</a:t>
            </a:r>
            <a:r>
              <a:rPr kumimoji="1" lang="zh-CN" altLang="en-US" dirty="0"/>
              <a:t> </a:t>
            </a:r>
            <a:r>
              <a:rPr kumimoji="1" lang="en-US" altLang="zh-CN" dirty="0"/>
              <a:t>of</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FC17A3BA-37D8-6544-ABEE-1576196A54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50E4DF-E458-0D49-B645-A4F8F22E9221}"/>
              </a:ext>
            </a:extLst>
          </p:cNvPr>
          <p:cNvPicPr>
            <a:picLocks noChangeAspect="1"/>
          </p:cNvPicPr>
          <p:nvPr/>
        </p:nvPicPr>
        <p:blipFill>
          <a:blip r:embed="rId2"/>
          <a:stretch>
            <a:fillRect/>
          </a:stretch>
        </p:blipFill>
        <p:spPr>
          <a:xfrm>
            <a:off x="3953551" y="1365337"/>
            <a:ext cx="5172519" cy="4921773"/>
          </a:xfrm>
          <a:prstGeom prst="rect">
            <a:avLst/>
          </a:prstGeom>
        </p:spPr>
      </p:pic>
    </p:spTree>
    <p:extLst>
      <p:ext uri="{BB962C8B-B14F-4D97-AF65-F5344CB8AC3E}">
        <p14:creationId xmlns:p14="http://schemas.microsoft.com/office/powerpoint/2010/main" val="286703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38D2-C95E-524E-9CE3-14C9195ED695}"/>
              </a:ext>
            </a:extLst>
          </p:cNvPr>
          <p:cNvSpPr>
            <a:spLocks noGrp="1"/>
          </p:cNvSpPr>
          <p:nvPr>
            <p:ph type="title"/>
          </p:nvPr>
        </p:nvSpPr>
        <p:spPr/>
        <p:txBody>
          <a:bodyPr/>
          <a:lstStyle/>
          <a:p>
            <a:r>
              <a:rPr kumimoji="1" lang="en-US" altLang="zh-CN" dirty="0"/>
              <a:t>Only</a:t>
            </a:r>
            <a:r>
              <a:rPr kumimoji="1" lang="zh-CN" altLang="en-US" dirty="0"/>
              <a:t> </a:t>
            </a:r>
            <a:r>
              <a:rPr kumimoji="1" lang="en-US" altLang="zh-CN" dirty="0"/>
              <a:t>one</a:t>
            </a:r>
            <a:r>
              <a:rPr kumimoji="1" lang="zh-CN" altLang="en-US" dirty="0"/>
              <a:t> </a:t>
            </a:r>
            <a:r>
              <a:rPr kumimoji="1" lang="en-US" altLang="zh-CN" dirty="0"/>
              <a:t>ODT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ranks</a:t>
            </a:r>
            <a:endParaRPr kumimoji="1" lang="zh-CN" altLang="en-US" dirty="0"/>
          </a:p>
        </p:txBody>
      </p:sp>
      <p:sp>
        <p:nvSpPr>
          <p:cNvPr id="3" name="内容占位符 2">
            <a:extLst>
              <a:ext uri="{FF2B5EF4-FFF2-40B4-BE49-F238E27FC236}">
                <a16:creationId xmlns:a16="http://schemas.microsoft.com/office/drawing/2014/main" id="{D896C7E8-56AB-A740-A9D6-17308BE422E3}"/>
              </a:ext>
            </a:extLst>
          </p:cNvPr>
          <p:cNvSpPr>
            <a:spLocks noGrp="1"/>
          </p:cNvSpPr>
          <p:nvPr>
            <p:ph idx="1"/>
          </p:nvPr>
        </p:nvSpPr>
        <p:spPr/>
        <p:txBody>
          <a:bodyPr/>
          <a:lstStyle/>
          <a:p>
            <a:r>
              <a:rPr lang="zh-CN" altLang="zh-CN" dirty="0"/>
              <a:t>Since the two ranks are physically very close on the memory, only one ODT signal is necessary for proper termination.</a:t>
            </a:r>
            <a:endParaRPr lang="en-US" altLang="zh-CN" dirty="0"/>
          </a:p>
          <a:p>
            <a:r>
              <a:rPr lang="en-US" altLang="zh-CN" dirty="0"/>
              <a:t>Non-Target</a:t>
            </a:r>
            <a:r>
              <a:rPr lang="zh-CN" altLang="en-US" dirty="0"/>
              <a:t> </a:t>
            </a:r>
            <a:r>
              <a:rPr lang="en-US" altLang="zh-CN" dirty="0"/>
              <a:t>ODT:</a:t>
            </a:r>
          </a:p>
          <a:p>
            <a:pPr lvl="1"/>
            <a:r>
              <a:rPr lang="en-US" altLang="zh-CN" dirty="0"/>
              <a:t>LP5</a:t>
            </a:r>
            <a:r>
              <a:rPr lang="zh-CN" altLang="en-US" dirty="0"/>
              <a:t> </a:t>
            </a:r>
            <a:r>
              <a:rPr lang="en-US" altLang="zh-CN" dirty="0"/>
              <a:t>introduce</a:t>
            </a:r>
            <a:r>
              <a:rPr lang="zh-CN" altLang="en-US" dirty="0"/>
              <a:t> </a:t>
            </a:r>
            <a:r>
              <a:rPr lang="en-US" altLang="zh-CN" dirty="0"/>
              <a:t>the</a:t>
            </a:r>
            <a:r>
              <a:rPr lang="zh-CN" altLang="en-US" dirty="0"/>
              <a:t> </a:t>
            </a:r>
            <a:r>
              <a:rPr lang="en-US" altLang="zh-CN" dirty="0"/>
              <a:t>new</a:t>
            </a:r>
            <a:r>
              <a:rPr lang="zh-CN" altLang="en-US" dirty="0"/>
              <a:t> </a:t>
            </a:r>
            <a:r>
              <a:rPr lang="en-US" altLang="zh-CN" dirty="0"/>
              <a:t>ODT</a:t>
            </a:r>
            <a:r>
              <a:rPr lang="zh-CN" altLang="en-US" dirty="0"/>
              <a:t> </a:t>
            </a:r>
            <a:r>
              <a:rPr lang="en-US" altLang="zh-CN" dirty="0"/>
              <a:t>Mode,</a:t>
            </a:r>
            <a:r>
              <a:rPr lang="zh-CN" altLang="en-US" dirty="0"/>
              <a:t> </a:t>
            </a:r>
            <a:r>
              <a:rPr lang="en-US" altLang="zh-CN" dirty="0"/>
              <a:t>which</a:t>
            </a:r>
            <a:r>
              <a:rPr lang="zh-CN" altLang="en-US" dirty="0"/>
              <a:t> </a:t>
            </a:r>
            <a:r>
              <a:rPr lang="en-US" altLang="zh-CN" dirty="0"/>
              <a:t>can</a:t>
            </a:r>
            <a:r>
              <a:rPr lang="zh-CN" altLang="en-US" dirty="0"/>
              <a:t> </a:t>
            </a:r>
            <a:r>
              <a:rPr lang="en-US" altLang="zh-CN" dirty="0"/>
              <a:t>improve</a:t>
            </a:r>
            <a:r>
              <a:rPr lang="zh-CN" altLang="en-US" dirty="0"/>
              <a:t> </a:t>
            </a:r>
            <a:r>
              <a:rPr lang="en-US" altLang="zh-CN" dirty="0"/>
              <a:t>signal</a:t>
            </a:r>
            <a:r>
              <a:rPr lang="zh-CN" altLang="en-US" dirty="0"/>
              <a:t> </a:t>
            </a:r>
            <a:r>
              <a:rPr lang="en-US" altLang="zh-CN" dirty="0" err="1"/>
              <a:t>integraty</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1680425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8CF29-FF76-8C4E-B160-69244275D87D}"/>
              </a:ext>
            </a:extLst>
          </p:cNvPr>
          <p:cNvSpPr>
            <a:spLocks noGrp="1"/>
          </p:cNvSpPr>
          <p:nvPr>
            <p:ph type="title"/>
          </p:nvPr>
        </p:nvSpPr>
        <p:spPr/>
        <p:txBody>
          <a:bodyPr/>
          <a:lstStyle/>
          <a:p>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A019AA47-2965-6E41-90C7-2852C02D25F5}"/>
              </a:ext>
            </a:extLst>
          </p:cNvPr>
          <p:cNvSpPr>
            <a:spLocks noGrp="1"/>
          </p:cNvSpPr>
          <p:nvPr>
            <p:ph idx="1"/>
          </p:nvPr>
        </p:nvSpPr>
        <p:spPr/>
        <p:txBody>
          <a:bodyPr/>
          <a:lstStyle/>
          <a:p>
            <a:endParaRPr kumimoji="1" lang="zh-CN" altLang="en-US"/>
          </a:p>
        </p:txBody>
      </p:sp>
      <p:pic>
        <p:nvPicPr>
          <p:cNvPr id="1030" name="Picture 6" descr="Comparison of Signaling Standards &#10;HSUL &#10;Large voltage swings &#10;Power reduction in most cases &#10;Limited channels,'data rates &#10;Lower RX Ci &#10;Lower termination/OC power - &#10;high logic level has &#10;OBI can be used &#10;V REF AC coupled to a Single &#10;supply &#10;27 &#10;VREF at VOOQ/2 &#10;Much improved SI over HSUL &#10;allowing expansion Of &#10;channels/data rates &#10;LVSTL &#10;Lower terminatio - low &#10;logic level has 120 &#10;DEI Can be used &#10;AC coupled to Z Supply &#10;VDDQ agreement may not be req'd &#10;N N driver Ci reduction and &#10;allows aggressive scaling ">
            <a:extLst>
              <a:ext uri="{FF2B5EF4-FFF2-40B4-BE49-F238E27FC236}">
                <a16:creationId xmlns:a16="http://schemas.microsoft.com/office/drawing/2014/main" id="{0DF45888-DE75-1E4A-83FF-83CFF7D1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98" y="1664498"/>
            <a:ext cx="5319102" cy="3937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gnaling Standards — Swing, &#10;• VREF, and &#10;Current &#10;'VDDQ &#10;VREFPODL &#10;VREFHSUL, &#10;VREFSSTL &#10;VREFLVSTL &#10;GND &#10;HSUL: &#10;swing = VDDQ &#10;IL-O &#10;(Only dynamic &#10;switching power) &#10;VREF = VDDQ/2 &#10;28 &#10;SSTL: &#10;Swing = &#10;IH = VDDQ/ 2(RS+RT) &#10;IL = VDDQ/ 2(RS+RT) &#10;VREF = VDDQ/2 &#10;PODL: &#10;Swing = &#10;IH=O &#10;IL = VDDQ/ (RS+RT) &#10;VREF = &#10;VDDQ/2 &#10;LVSTL: &#10;Swing = &#10;IH = VDDQ/ (RT+RS) &#10;IL = o &#10;VREF = &#10;RT/(RS+RT)*VDDQ/2 ">
            <a:extLst>
              <a:ext uri="{FF2B5EF4-FFF2-40B4-BE49-F238E27FC236}">
                <a16:creationId xmlns:a16="http://schemas.microsoft.com/office/drawing/2014/main" id="{24539DE5-7F23-D941-9B63-066B58C5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02" y="1664498"/>
            <a:ext cx="5686985" cy="42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7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r>
              <a:rPr kumimoji="1" lang="zh-CN" altLang="en-US" dirty="0"/>
              <a:t> </a:t>
            </a:r>
            <a:r>
              <a:rPr kumimoji="1" lang="en-US" altLang="zh-CN" dirty="0"/>
              <a:t>or</a:t>
            </a:r>
            <a:r>
              <a:rPr kumimoji="1" lang="zh-CN" altLang="en-US" dirty="0"/>
              <a:t> </a:t>
            </a:r>
            <a:r>
              <a:rPr kumimoji="1" lang="en-US" altLang="zh-CN" dirty="0"/>
              <a:t>dram</a:t>
            </a:r>
            <a:r>
              <a:rPr kumimoji="1" lang="zh-CN" altLang="en-US" dirty="0"/>
              <a:t> </a:t>
            </a:r>
            <a:r>
              <a:rPr kumimoji="1" lang="en-US" altLang="zh-CN" dirty="0"/>
              <a:t>density,</a:t>
            </a:r>
            <a:r>
              <a:rPr kumimoji="1" lang="zh-CN" altLang="en-US" dirty="0"/>
              <a:t> </a:t>
            </a:r>
            <a:r>
              <a:rPr kumimoji="1" lang="en-US" altLang="zh-CN" dirty="0"/>
              <a:t>channel,</a:t>
            </a:r>
            <a:r>
              <a:rPr kumimoji="1" lang="zh-CN" altLang="en-US" dirty="0"/>
              <a:t> </a:t>
            </a:r>
            <a:r>
              <a:rPr kumimoji="1" lang="en-US" altLang="zh-CN" dirty="0"/>
              <a:t>rank...</a:t>
            </a:r>
          </a:p>
          <a:p>
            <a:r>
              <a:rPr kumimoji="1" lang="en-US" altLang="zh-CN" dirty="0"/>
              <a:t>A</a:t>
            </a:r>
            <a:r>
              <a:rPr kumimoji="1" lang="zh-CN" altLang="en-US" dirty="0"/>
              <a:t> </a:t>
            </a:r>
            <a:r>
              <a:rPr kumimoji="1" lang="en-US" altLang="zh-CN" dirty="0"/>
              <a:t>Die</a:t>
            </a:r>
            <a:r>
              <a:rPr kumimoji="1" lang="zh-CN" altLang="en-US" dirty="0"/>
              <a:t> </a:t>
            </a:r>
            <a:r>
              <a:rPr kumimoji="1" lang="en-US" altLang="zh-CN" dirty="0"/>
              <a:t>is</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B</a:t>
            </a:r>
            <a:r>
              <a:rPr kumimoji="1" lang="zh-CN" altLang="en-US" dirty="0"/>
              <a:t> </a:t>
            </a:r>
            <a:r>
              <a:rPr kumimoji="1" lang="en-US" altLang="zh-CN" dirty="0"/>
              <a:t>Die?</a:t>
            </a:r>
            <a:r>
              <a:rPr kumimoji="1" lang="zh-CN" altLang="en-US" dirty="0"/>
              <a:t> </a:t>
            </a:r>
            <a:endParaRPr kumimoji="1" lang="en-US" altLang="zh-CN" dirty="0"/>
          </a:p>
          <a:p>
            <a:pPr lvl="1"/>
            <a:r>
              <a:rPr kumimoji="1" lang="en-US" altLang="zh-CN" dirty="0"/>
              <a:t>No,</a:t>
            </a:r>
            <a:r>
              <a:rPr kumimoji="1" lang="zh-CN" altLang="en-US" dirty="0"/>
              <a:t> </a:t>
            </a:r>
            <a:r>
              <a:rPr kumimoji="1" lang="en-US" altLang="zh-CN" dirty="0"/>
              <a:t>just</a:t>
            </a:r>
            <a:r>
              <a:rPr kumimoji="1" lang="zh-CN" altLang="en-US" dirty="0"/>
              <a:t> </a:t>
            </a:r>
            <a:r>
              <a:rPr kumimoji="1" lang="en-US" altLang="zh-CN" dirty="0"/>
              <a:t>die</a:t>
            </a:r>
            <a:r>
              <a:rPr kumimoji="1" lang="zh-CN" altLang="en-US" dirty="0"/>
              <a:t> </a:t>
            </a:r>
            <a:r>
              <a:rPr kumimoji="1" lang="en-US" altLang="zh-CN" dirty="0"/>
              <a:t>type.</a:t>
            </a:r>
            <a:endParaRPr kumimoji="1"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77500" lnSpcReduction="20000"/>
          </a:bodyPr>
          <a:lstStyle/>
          <a:p>
            <a:r>
              <a:rPr lang="en-US" altLang="zh-CN" b="1" dirty="0"/>
              <a:t>Unbuffered DIMMs (UDIMMs)</a:t>
            </a:r>
            <a:r>
              <a:rPr lang="en-US" altLang="zh-CN" dirty="0"/>
              <a:t> </a:t>
            </a:r>
          </a:p>
          <a:p>
            <a:pPr lvl="1"/>
            <a:r>
              <a:rPr lang="en-US" altLang="zh-CN" dirty="0"/>
              <a:t>Used mainly on desktop and laptop computers. </a:t>
            </a:r>
          </a:p>
          <a:p>
            <a:pPr lvl="1"/>
            <a:r>
              <a:rPr lang="en-US" altLang="zh-CN" dirty="0"/>
              <a:t>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a:t>
            </a:r>
          </a:p>
          <a:p>
            <a:pPr lvl="1"/>
            <a:r>
              <a:rPr lang="en-US" altLang="zh-CN" dirty="0"/>
              <a:t>Introduces an </a:t>
            </a:r>
            <a:r>
              <a:rPr lang="en-US" altLang="zh-CN" i="1" dirty="0"/>
              <a:t>advanced memory buffer</a:t>
            </a:r>
            <a:r>
              <a:rPr lang="en-US" altLang="zh-CN" dirty="0"/>
              <a:t> (AMB) between the memory controller and the memory module. </a:t>
            </a:r>
          </a:p>
          <a:p>
            <a:pPr lvl="1"/>
            <a:r>
              <a:rPr lang="en-US" altLang="zh-CN" dirty="0"/>
              <a:t>This enables an increase to the width of the memory without increasing the pin count of the memory controller beyond a feasible level. </a:t>
            </a:r>
          </a:p>
          <a:p>
            <a:r>
              <a:rPr lang="en-US" altLang="zh-CN" b="1" dirty="0"/>
              <a:t>Registered DIMMs (RDIMMs)</a:t>
            </a:r>
          </a:p>
          <a:p>
            <a:pPr lvl="1"/>
            <a:r>
              <a:rPr lang="en-US" altLang="zh-CN" dirty="0"/>
              <a:t>Also known as buffered memory, RDIMMs are often used in servers and other applications that require robustness and stability. </a:t>
            </a:r>
          </a:p>
          <a:p>
            <a:r>
              <a:rPr lang="en-US" altLang="zh-CN" b="1" dirty="0"/>
              <a:t>Load-reduced DIMMs (LR-DIMMs)</a:t>
            </a:r>
            <a:r>
              <a:rPr lang="en-US" altLang="zh-CN" dirty="0"/>
              <a:t> </a:t>
            </a:r>
          </a:p>
          <a:p>
            <a:pPr lvl="1"/>
            <a:r>
              <a:rPr lang="en-US" altLang="zh-CN" dirty="0"/>
              <a:t>Optimize</a:t>
            </a:r>
            <a:r>
              <a:rPr lang="zh-CN" altLang="en-US" dirty="0"/>
              <a:t> </a:t>
            </a:r>
            <a:r>
              <a:rPr lang="en-US" altLang="zh-CN" dirty="0"/>
              <a:t>of</a:t>
            </a:r>
            <a:r>
              <a:rPr lang="zh-CN" altLang="en-US" dirty="0"/>
              <a:t> </a:t>
            </a:r>
            <a:r>
              <a:rPr lang="en-US" altLang="zh-CN" dirty="0"/>
              <a:t>RDIMMs,</a:t>
            </a:r>
            <a:r>
              <a:rPr lang="zh-CN" altLang="en-US" dirty="0"/>
              <a:t> </a:t>
            </a:r>
            <a:r>
              <a:rPr lang="en-US" altLang="zh-CN" dirty="0"/>
              <a:t>used</a:t>
            </a:r>
            <a:r>
              <a:rPr lang="zh-CN" altLang="en-US" dirty="0"/>
              <a:t> </a:t>
            </a:r>
            <a:r>
              <a:rPr lang="en-US" altLang="zh-CN" dirty="0"/>
              <a:t>in</a:t>
            </a:r>
            <a:r>
              <a:rPr lang="zh-CN" altLang="en-US" dirty="0"/>
              <a:t> </a:t>
            </a:r>
            <a:r>
              <a:rPr lang="en-US" altLang="zh-CN" dirty="0"/>
              <a:t>servers.</a:t>
            </a:r>
          </a:p>
          <a:p>
            <a:r>
              <a:rPr lang="en-US" altLang="zh-CN" b="1" dirty="0"/>
              <a:t>SO-DIMM</a:t>
            </a:r>
          </a:p>
          <a:p>
            <a:pPr lvl="1"/>
            <a:r>
              <a:rPr lang="en-US" altLang="zh-CN" b="1" dirty="0"/>
              <a:t>Small</a:t>
            </a:r>
            <a:r>
              <a:rPr lang="zh-CN" altLang="en-US" b="1" dirty="0"/>
              <a:t> </a:t>
            </a:r>
            <a:r>
              <a:rPr lang="en-US" altLang="zh-CN" b="1" dirty="0"/>
              <a:t>Outline</a:t>
            </a:r>
            <a:r>
              <a:rPr lang="zh-CN" altLang="en-US" b="1" dirty="0"/>
              <a:t> </a:t>
            </a:r>
            <a:r>
              <a:rPr lang="en-US" altLang="zh-CN" b="1" dirty="0"/>
              <a:t>DIMM</a:t>
            </a:r>
          </a:p>
          <a:p>
            <a:pPr lvl="1"/>
            <a:r>
              <a:rPr lang="en-US" altLang="zh-CN" b="1" dirty="0"/>
              <a:t>For</a:t>
            </a:r>
            <a:r>
              <a:rPr lang="zh-CN" altLang="en-US" b="1" dirty="0"/>
              <a:t> </a:t>
            </a:r>
            <a:r>
              <a:rPr lang="en-US" altLang="zh-CN" b="1" dirty="0"/>
              <a:t>smaller</a:t>
            </a:r>
            <a:r>
              <a:rPr lang="zh-CN" altLang="en-US" b="1" dirty="0"/>
              <a:t> </a:t>
            </a:r>
            <a:r>
              <a:rPr lang="en-US" altLang="zh-CN" b="1" dirty="0"/>
              <a:t>size</a:t>
            </a:r>
            <a:r>
              <a:rPr lang="zh-CN" altLang="en-US" b="1" dirty="0"/>
              <a:t> </a:t>
            </a:r>
            <a:r>
              <a:rPr lang="en-US" altLang="zh-CN" b="1" dirty="0"/>
              <a:t>of</a:t>
            </a:r>
            <a:r>
              <a:rPr lang="zh-CN" altLang="en-US" b="1" dirty="0"/>
              <a:t> </a:t>
            </a:r>
            <a:r>
              <a:rPr lang="en-US" altLang="zh-CN" b="1" dirty="0"/>
              <a:t>Notebook...</a:t>
            </a:r>
            <a:endParaRPr lang="en-US" altLang="zh-CN" dirty="0"/>
          </a:p>
          <a:p>
            <a:endParaRPr lang="zh-CN" altLang="en-US" dirty="0"/>
          </a:p>
        </p:txBody>
      </p:sp>
      <p:pic>
        <p:nvPicPr>
          <p:cNvPr id="6" name="图片 5">
            <a:extLst>
              <a:ext uri="{FF2B5EF4-FFF2-40B4-BE49-F238E27FC236}">
                <a16:creationId xmlns:a16="http://schemas.microsoft.com/office/drawing/2014/main" id="{CE9163E9-2898-7B41-8205-307CE481143C}"/>
              </a:ext>
            </a:extLst>
          </p:cNvPr>
          <p:cNvPicPr>
            <a:picLocks noChangeAspect="1"/>
          </p:cNvPicPr>
          <p:nvPr/>
        </p:nvPicPr>
        <p:blipFill>
          <a:blip r:embed="rId2"/>
          <a:stretch>
            <a:fillRect/>
          </a:stretch>
        </p:blipFill>
        <p:spPr>
          <a:xfrm>
            <a:off x="5682876" y="4984750"/>
            <a:ext cx="4584700" cy="15367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78715-FC7E-EB41-8E60-5EAA16D068E6}"/>
              </a:ext>
            </a:extLst>
          </p:cNvPr>
          <p:cNvSpPr>
            <a:spLocks noGrp="1"/>
          </p:cNvSpPr>
          <p:nvPr>
            <p:ph type="title"/>
          </p:nvPr>
        </p:nvSpPr>
        <p:spPr/>
        <p:txBody>
          <a:bodyPr/>
          <a:lstStyle/>
          <a:p>
            <a:r>
              <a:rPr kumimoji="1" lang="en-US" altLang="zh-CN" dirty="0"/>
              <a:t>SIP</a:t>
            </a:r>
            <a:endParaRPr kumimoji="1" lang="zh-CN" altLang="en-US" dirty="0"/>
          </a:p>
        </p:txBody>
      </p:sp>
      <p:sp>
        <p:nvSpPr>
          <p:cNvPr id="3" name="内容占位符 2">
            <a:extLst>
              <a:ext uri="{FF2B5EF4-FFF2-40B4-BE49-F238E27FC236}">
                <a16:creationId xmlns:a16="http://schemas.microsoft.com/office/drawing/2014/main" id="{5730B6B6-3DE4-2348-BCBD-128C1085074E}"/>
              </a:ext>
            </a:extLst>
          </p:cNvPr>
          <p:cNvSpPr>
            <a:spLocks noGrp="1"/>
          </p:cNvSpPr>
          <p:nvPr>
            <p:ph idx="1"/>
          </p:nvPr>
        </p:nvSpPr>
        <p:spPr/>
        <p:txBody>
          <a:bodyPr/>
          <a:lstStyle/>
          <a:p>
            <a:r>
              <a:rPr lang="zh-CN" altLang="zh-CN" dirty="0"/>
              <a:t>SiP (System in Package) integrates multiple functional chips, including processors, memory and other functional chips, into one package. SiP technology is not just an integrated circuit package containing multiple chips. SiP chip is an integrated circuit with one or more different functions. It may contain passive components and/or MEMS and be assembled in a single standard package to form a system or subsystem. The advantage of SiP packaging technology is the ability to integrate multiple IC, packaging and testing technologies, creating highly integrated products with optimized cost, scale and performance.</a:t>
            </a:r>
          </a:p>
          <a:p>
            <a:endParaRPr kumimoji="1" lang="zh-CN" altLang="en-US" dirty="0"/>
          </a:p>
        </p:txBody>
      </p:sp>
    </p:spTree>
    <p:extLst>
      <p:ext uri="{BB962C8B-B14F-4D97-AF65-F5344CB8AC3E}">
        <p14:creationId xmlns:p14="http://schemas.microsoft.com/office/powerpoint/2010/main" val="392069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set</a:t>
            </a:r>
            <a:r>
              <a:rPr kumimoji="1" lang="zh-CN" altLang="en-US" dirty="0"/>
              <a:t> </a:t>
            </a:r>
            <a:r>
              <a:rPr kumimoji="1" lang="en-US" altLang="zh-CN" dirty="0"/>
              <a:t>drive</a:t>
            </a:r>
            <a:r>
              <a:rPr kumimoji="1" lang="zh-CN" altLang="en-US" dirty="0"/>
              <a:t> </a:t>
            </a:r>
            <a:r>
              <a:rPr kumimoji="1" lang="en-US" altLang="zh-CN" dirty="0"/>
              <a:t>strength</a:t>
            </a:r>
            <a:r>
              <a:rPr kumimoji="1" lang="zh-CN" altLang="en-US" dirty="0"/>
              <a:t> </a:t>
            </a:r>
            <a:r>
              <a:rPr kumimoji="1" lang="en-US" altLang="zh-CN" dirty="0"/>
              <a:t>by</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After</a:t>
            </a:r>
            <a:r>
              <a:rPr kumimoji="1" lang="zh-CN" altLang="en-US" dirty="0"/>
              <a:t> </a:t>
            </a:r>
            <a:r>
              <a:rPr kumimoji="1" lang="en-US" altLang="zh-CN" dirty="0"/>
              <a:t>DDR3:</a:t>
            </a:r>
            <a:r>
              <a:rPr kumimoji="1" lang="zh-CN" altLang="en-US" dirty="0"/>
              <a:t>  </a:t>
            </a:r>
            <a:r>
              <a:rPr kumimoji="1" lang="en-US" altLang="zh-CN" dirty="0"/>
              <a:t>set</a:t>
            </a:r>
            <a:r>
              <a:rPr kumimoji="1" lang="zh-CN" altLang="en-US" dirty="0"/>
              <a:t> </a:t>
            </a:r>
            <a:r>
              <a:rPr kumimoji="1" lang="en-US" altLang="zh-CN" dirty="0"/>
              <a:t>drive</a:t>
            </a:r>
            <a:r>
              <a:rPr kumimoji="1" lang="zh-CN" altLang="en-US" dirty="0"/>
              <a:t> </a:t>
            </a:r>
            <a:r>
              <a:rPr kumimoji="1" lang="en-US" altLang="zh-CN" dirty="0"/>
              <a:t>strength</a:t>
            </a:r>
            <a:r>
              <a:rPr kumimoji="1" lang="zh-CN" altLang="en-US" dirty="0"/>
              <a:t> </a:t>
            </a:r>
            <a:r>
              <a:rPr kumimoji="1" lang="en-US" altLang="zh-CN" dirty="0"/>
              <a:t>by</a:t>
            </a:r>
            <a:r>
              <a:rPr kumimoji="1" lang="zh-CN" altLang="en-US" dirty="0"/>
              <a:t> </a:t>
            </a:r>
            <a:r>
              <a:rPr kumimoji="1" lang="en-US" altLang="zh-CN" dirty="0"/>
              <a:t>ZQ</a:t>
            </a:r>
            <a:r>
              <a:rPr kumimoji="1" lang="zh-CN" altLang="en-US" dirty="0"/>
              <a:t> </a:t>
            </a:r>
            <a:r>
              <a:rPr kumimoji="1" lang="en-US" altLang="zh-CN" dirty="0"/>
              <a:t>Calibration.</a:t>
            </a:r>
          </a:p>
          <a:p>
            <a:r>
              <a:rPr lang="en-US" altLang="zh-CN" dirty="0"/>
              <a:t>The drive strength of an I/O specifies how much current we can drive and sink while maintaining the minimum </a:t>
            </a:r>
            <a:r>
              <a:rPr lang="en-US" altLang="zh-CN" dirty="0" err="1"/>
              <a:t>Voh</a:t>
            </a:r>
            <a:r>
              <a:rPr lang="en-US" altLang="zh-CN" dirty="0"/>
              <a:t> and Vol levels.</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560" y="3429000"/>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correctly.</a:t>
            </a:r>
          </a:p>
          <a:p>
            <a:r>
              <a:rPr lang="zh-CN" altLang="zh-CN" dirty="0"/>
              <a:t>The preamble portion provides a timing window for the receiving device to enable its data capture circuitry while a known/valid level is present on the strobe signal,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r>
              <a:rPr lang="en-US" altLang="zh-CN" dirty="0"/>
              <a:t>Write Recovery time:</a:t>
            </a:r>
          </a:p>
          <a:p>
            <a:pPr lvl="1"/>
            <a:r>
              <a:rPr lang="en-US" altLang="zh-CN" dirty="0"/>
              <a:t>The minimum time interval between the end of a write data burst and the start of a </a:t>
            </a:r>
            <a:r>
              <a:rPr lang="en-US" altLang="zh-CN" dirty="0" err="1"/>
              <a:t>precharge</a:t>
            </a:r>
            <a:r>
              <a:rPr lang="en-US" altLang="zh-CN" dirty="0"/>
              <a:t> command. Allows sense amplifiers to restore data to cells.</a:t>
            </a:r>
          </a:p>
          <a:p>
            <a:endParaRPr lang="zh-CN" altLang="zh-CN" dirty="0"/>
          </a:p>
          <a:p>
            <a:endParaRPr lang="zh-CN" altLang="zh-CN" dirty="0"/>
          </a:p>
          <a:p>
            <a:endParaRPr kumimoji="1" lang="zh-CN" altLang="en-US" dirty="0"/>
          </a:p>
        </p:txBody>
      </p:sp>
      <p:pic>
        <p:nvPicPr>
          <p:cNvPr id="4" name="图片 3">
            <a:extLst>
              <a:ext uri="{FF2B5EF4-FFF2-40B4-BE49-F238E27FC236}">
                <a16:creationId xmlns:a16="http://schemas.microsoft.com/office/drawing/2014/main" id="{47BD04C9-2BC8-FE4B-ABB0-1CBB8341B069}"/>
              </a:ext>
            </a:extLst>
          </p:cNvPr>
          <p:cNvPicPr>
            <a:picLocks noChangeAspect="1"/>
          </p:cNvPicPr>
          <p:nvPr/>
        </p:nvPicPr>
        <p:blipFill>
          <a:blip r:embed="rId2"/>
          <a:stretch>
            <a:fillRect/>
          </a:stretch>
        </p:blipFill>
        <p:spPr>
          <a:xfrm>
            <a:off x="1192129" y="4098424"/>
            <a:ext cx="10553700" cy="1765300"/>
          </a:xfrm>
          <a:prstGeom prst="rect">
            <a:avLst/>
          </a:prstGeom>
        </p:spPr>
      </p:pic>
    </p:spTree>
    <p:extLst>
      <p:ext uri="{BB962C8B-B14F-4D97-AF65-F5344CB8AC3E}">
        <p14:creationId xmlns:p14="http://schemas.microsoft.com/office/powerpoint/2010/main" val="3506630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en-US" altLang="zh-CN" dirty="0"/>
              <a:t>Why</a:t>
            </a:r>
            <a:r>
              <a:rPr lang="zh-CN" altLang="en-US" dirty="0"/>
              <a:t> </a:t>
            </a:r>
            <a:r>
              <a:rPr lang="en-US" altLang="zh-CN" dirty="0"/>
              <a:t>Four</a:t>
            </a:r>
            <a:r>
              <a:rPr lang="zh-CN" altLang="en-US" dirty="0"/>
              <a:t> </a:t>
            </a:r>
            <a:r>
              <a:rPr lang="en-US" altLang="zh-CN" dirty="0"/>
              <a:t>Activate</a:t>
            </a:r>
            <a:r>
              <a:rPr lang="zh-CN" altLang="en-US" dirty="0"/>
              <a:t> </a:t>
            </a:r>
            <a:r>
              <a:rPr lang="en-US" altLang="zh-CN" dirty="0"/>
              <a:t>Window,</a:t>
            </a:r>
            <a:r>
              <a:rPr lang="zh-CN" altLang="en-US" dirty="0"/>
              <a:t> </a:t>
            </a:r>
            <a:r>
              <a:rPr lang="en-US" altLang="zh-CN" dirty="0"/>
              <a:t>not</a:t>
            </a:r>
            <a:r>
              <a:rPr lang="zh-CN" altLang="en-US" dirty="0"/>
              <a:t> </a:t>
            </a:r>
            <a:r>
              <a:rPr lang="en-US" altLang="zh-CN" dirty="0"/>
              <a:t>Five</a:t>
            </a:r>
            <a:r>
              <a:rPr lang="zh-CN" altLang="en-US" dirty="0"/>
              <a:t> </a:t>
            </a:r>
            <a:r>
              <a:rPr lang="en-US" altLang="zh-CN" dirty="0"/>
              <a:t>or</a:t>
            </a:r>
            <a:r>
              <a:rPr lang="zh-CN" altLang="en-US" dirty="0"/>
              <a:t> </a:t>
            </a:r>
            <a:r>
              <a:rPr lang="en-US" altLang="zh-CN" dirty="0"/>
              <a:t>Eight</a:t>
            </a:r>
            <a:r>
              <a:rPr lang="zh-CN" altLang="en-US" dirty="0"/>
              <a:t> </a:t>
            </a:r>
            <a:r>
              <a:rPr lang="en-US" altLang="zh-CN" dirty="0"/>
              <a:t>Activate</a:t>
            </a:r>
            <a:r>
              <a:rPr lang="zh-CN" altLang="en-US" dirty="0"/>
              <a:t> </a:t>
            </a:r>
            <a:r>
              <a:rPr lang="en-US" altLang="zh-CN" dirty="0"/>
              <a:t>Window?</a:t>
            </a:r>
          </a:p>
          <a:p>
            <a:pPr lvl="1"/>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a:t>LP4:</a:t>
            </a:r>
          </a:p>
          <a:p>
            <a:pPr lvl="1"/>
            <a:r>
              <a:rPr kumimoji="1" lang="en-US" altLang="zh-CN" dirty="0" err="1"/>
              <a:t>tRFC</a:t>
            </a:r>
            <a:r>
              <a:rPr kumimoji="1" lang="zh-CN" altLang="en-US" dirty="0"/>
              <a:t> </a:t>
            </a:r>
            <a:r>
              <a:rPr kumimoji="1" lang="en-US" altLang="zh-CN" dirty="0"/>
              <a:t>min(32Gb)</a:t>
            </a:r>
            <a:r>
              <a:rPr kumimoji="1" lang="zh-CN" altLang="en-US" dirty="0"/>
              <a:t> </a:t>
            </a:r>
            <a:r>
              <a:rPr kumimoji="1" lang="en-US" altLang="zh-CN" dirty="0"/>
              <a:t>=</a:t>
            </a:r>
            <a:r>
              <a:rPr kumimoji="1" lang="zh-CN" altLang="en-US" dirty="0"/>
              <a:t> </a:t>
            </a:r>
            <a:r>
              <a:rPr kumimoji="1" lang="en-US" altLang="zh-CN" dirty="0"/>
              <a:t>380ns,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3.904us.</a:t>
            </a:r>
          </a:p>
          <a:p>
            <a:r>
              <a:rPr kumimoji="1" lang="en-US" altLang="zh-CN" dirty="0"/>
              <a:t>3.904us</a:t>
            </a:r>
            <a:r>
              <a:rPr kumimoji="1" lang="zh-CN" altLang="en-US" dirty="0"/>
              <a:t> </a:t>
            </a:r>
            <a:r>
              <a:rPr kumimoji="1" lang="en-US" altLang="zh-CN" dirty="0"/>
              <a:t>/</a:t>
            </a:r>
            <a:r>
              <a:rPr kumimoji="1" lang="zh-CN" altLang="en-US" dirty="0"/>
              <a:t> </a:t>
            </a:r>
            <a:r>
              <a:rPr kumimoji="1" lang="en-US" altLang="zh-CN" dirty="0"/>
              <a:t>380ns</a:t>
            </a:r>
            <a:r>
              <a:rPr kumimoji="1" lang="zh-CN" altLang="en-US" dirty="0"/>
              <a:t> </a:t>
            </a:r>
            <a:r>
              <a:rPr kumimoji="1" lang="en-US" altLang="zh-CN" dirty="0"/>
              <a:t>=</a:t>
            </a:r>
            <a:r>
              <a:rPr kumimoji="1" lang="zh-CN" altLang="en-US" dirty="0"/>
              <a:t> </a:t>
            </a:r>
            <a:r>
              <a:rPr kumimoji="1" lang="en-US" altLang="zh-CN" dirty="0"/>
              <a:t>10.27.</a:t>
            </a:r>
          </a:p>
          <a:p>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p>
          <a:p>
            <a:r>
              <a:rPr lang="en-US" altLang="zh-CN" dirty="0"/>
              <a:t>Compare</a:t>
            </a:r>
            <a:r>
              <a:rPr lang="zh-CN" altLang="en-US" dirty="0"/>
              <a:t> </a:t>
            </a:r>
            <a:r>
              <a:rPr lang="en-US" altLang="zh-CN" dirty="0"/>
              <a:t>DDR4</a:t>
            </a:r>
            <a:r>
              <a:rPr lang="zh-CN" altLang="en-US" dirty="0"/>
              <a:t> </a:t>
            </a:r>
            <a:r>
              <a:rPr lang="en-US" altLang="zh-CN" dirty="0"/>
              <a:t>and</a:t>
            </a:r>
            <a:r>
              <a:rPr lang="zh-CN" altLang="en-US" dirty="0"/>
              <a:t> </a:t>
            </a:r>
            <a:r>
              <a:rPr lang="en-US" altLang="zh-CN" dirty="0"/>
              <a:t>DDR3:</a:t>
            </a:r>
            <a:endParaRPr lang="zh-CN" altLang="zh-CN" dirty="0"/>
          </a:p>
          <a:p>
            <a:endParaRPr kumimoji="1" lang="zh-CN" altLang="en-US" dirty="0"/>
          </a:p>
        </p:txBody>
      </p:sp>
      <p:pic>
        <p:nvPicPr>
          <p:cNvPr id="4" name="图片 3">
            <a:extLst>
              <a:ext uri="{FF2B5EF4-FFF2-40B4-BE49-F238E27FC236}">
                <a16:creationId xmlns:a16="http://schemas.microsoft.com/office/drawing/2014/main" id="{BD2668BA-A2DB-524A-8251-4B897C3097BD}"/>
              </a:ext>
            </a:extLst>
          </p:cNvPr>
          <p:cNvPicPr>
            <a:picLocks noChangeAspect="1"/>
          </p:cNvPicPr>
          <p:nvPr/>
        </p:nvPicPr>
        <p:blipFill>
          <a:blip r:embed="rId2"/>
          <a:stretch>
            <a:fillRect/>
          </a:stretch>
        </p:blipFill>
        <p:spPr>
          <a:xfrm>
            <a:off x="3603457" y="3139393"/>
            <a:ext cx="6256421" cy="3137777"/>
          </a:xfrm>
          <a:prstGeom prst="rect">
            <a:avLst/>
          </a:prstGeom>
        </p:spPr>
      </p:pic>
    </p:spTree>
    <p:extLst>
      <p:ext uri="{BB962C8B-B14F-4D97-AF65-F5344CB8AC3E}">
        <p14:creationId xmlns:p14="http://schemas.microsoft.com/office/powerpoint/2010/main" val="2734260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in)">
                                      <p:cBhvr>
                                        <p:cTn id="31" dur="20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4"/>
                                        </p:tgtEl>
                                      </p:cBhvr>
                                      <p:by x="150000" y="150000"/>
                                    </p:animScale>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checkerboard(across)">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6D70B-A058-DE41-B6D9-C43484C155D0}"/>
              </a:ext>
            </a:extLst>
          </p:cNvPr>
          <p:cNvSpPr>
            <a:spLocks noGrp="1"/>
          </p:cNvSpPr>
          <p:nvPr>
            <p:ph type="title"/>
          </p:nvPr>
        </p:nvSpPr>
        <p:spPr/>
        <p:txBody>
          <a:bodyPr/>
          <a:lstStyle/>
          <a:p>
            <a:r>
              <a:rPr kumimoji="1" lang="en-US" altLang="zh-CN" dirty="0"/>
              <a:t>Driving</a:t>
            </a:r>
            <a:r>
              <a:rPr kumimoji="1" lang="zh-CN" altLang="en-US" dirty="0"/>
              <a:t> </a:t>
            </a:r>
            <a:r>
              <a:rPr kumimoji="1" lang="en-US" altLang="zh-CN" dirty="0"/>
              <a:t>low</a:t>
            </a:r>
            <a:r>
              <a:rPr kumimoji="1" lang="zh-CN" altLang="en-US" dirty="0"/>
              <a:t> </a:t>
            </a:r>
            <a:r>
              <a:rPr kumimoji="1" lang="en-US" altLang="zh-CN" dirty="0"/>
              <a:t>or</a:t>
            </a:r>
            <a:r>
              <a:rPr kumimoji="1" lang="zh-CN" altLang="en-US" dirty="0"/>
              <a:t> </a:t>
            </a:r>
            <a:r>
              <a:rPr kumimoji="1" lang="en-US" altLang="zh-CN" dirty="0"/>
              <a:t>driving</a:t>
            </a:r>
            <a:r>
              <a:rPr kumimoji="1" lang="zh-CN" altLang="en-US" dirty="0"/>
              <a:t> </a:t>
            </a:r>
            <a:r>
              <a:rPr kumimoji="1" lang="en-US" altLang="zh-CN" dirty="0"/>
              <a:t>high</a:t>
            </a:r>
            <a:endParaRPr kumimoji="1" lang="zh-CN" altLang="en-US" dirty="0"/>
          </a:p>
        </p:txBody>
      </p:sp>
      <p:sp>
        <p:nvSpPr>
          <p:cNvPr id="3" name="内容占位符 2">
            <a:extLst>
              <a:ext uri="{FF2B5EF4-FFF2-40B4-BE49-F238E27FC236}">
                <a16:creationId xmlns:a16="http://schemas.microsoft.com/office/drawing/2014/main" id="{B1A6D29D-BF74-4749-8C1F-684912F85E5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38A4370-8F13-414C-B806-58A938317041}"/>
              </a:ext>
            </a:extLst>
          </p:cNvPr>
          <p:cNvPicPr>
            <a:picLocks noChangeAspect="1"/>
          </p:cNvPicPr>
          <p:nvPr/>
        </p:nvPicPr>
        <p:blipFill>
          <a:blip r:embed="rId2"/>
          <a:stretch>
            <a:fillRect/>
          </a:stretch>
        </p:blipFill>
        <p:spPr>
          <a:xfrm>
            <a:off x="430959" y="2400300"/>
            <a:ext cx="5938614" cy="3523500"/>
          </a:xfrm>
          <a:prstGeom prst="rect">
            <a:avLst/>
          </a:prstGeom>
        </p:spPr>
      </p:pic>
      <p:pic>
        <p:nvPicPr>
          <p:cNvPr id="5" name="图片 4">
            <a:extLst>
              <a:ext uri="{FF2B5EF4-FFF2-40B4-BE49-F238E27FC236}">
                <a16:creationId xmlns:a16="http://schemas.microsoft.com/office/drawing/2014/main" id="{BCB94E26-E5B7-0742-9323-20B630EDFE23}"/>
              </a:ext>
            </a:extLst>
          </p:cNvPr>
          <p:cNvPicPr>
            <a:picLocks noChangeAspect="1"/>
          </p:cNvPicPr>
          <p:nvPr/>
        </p:nvPicPr>
        <p:blipFill>
          <a:blip r:embed="rId3"/>
          <a:stretch>
            <a:fillRect/>
          </a:stretch>
        </p:blipFill>
        <p:spPr>
          <a:xfrm>
            <a:off x="6390157" y="2438400"/>
            <a:ext cx="5370884" cy="3313950"/>
          </a:xfrm>
          <a:prstGeom prst="rect">
            <a:avLst/>
          </a:prstGeom>
        </p:spPr>
      </p:pic>
    </p:spTree>
    <p:extLst>
      <p:ext uri="{BB962C8B-B14F-4D97-AF65-F5344CB8AC3E}">
        <p14:creationId xmlns:p14="http://schemas.microsoft.com/office/powerpoint/2010/main" val="7889798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D0FDE-DA4F-7344-A0C5-39D478832FF7}"/>
              </a:ext>
            </a:extLst>
          </p:cNvPr>
          <p:cNvSpPr>
            <a:spLocks noGrp="1"/>
          </p:cNvSpPr>
          <p:nvPr>
            <p:ph type="title"/>
          </p:nvPr>
        </p:nvSpPr>
        <p:spPr/>
        <p:txBody>
          <a:bodyPr/>
          <a:lstStyle/>
          <a:p>
            <a:r>
              <a:rPr kumimoji="1" lang="en-US" altLang="zh-CN" dirty="0"/>
              <a:t>DDR4</a:t>
            </a:r>
            <a:r>
              <a:rPr kumimoji="1" lang="zh-CN" altLang="en-US" dirty="0"/>
              <a:t> </a:t>
            </a:r>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C539F7A8-C090-7B43-BD2A-766A36F4EF3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C4A082-BD18-DD46-A3F1-4FE11597EE5A}"/>
              </a:ext>
            </a:extLst>
          </p:cNvPr>
          <p:cNvPicPr>
            <a:picLocks noChangeAspect="1"/>
          </p:cNvPicPr>
          <p:nvPr/>
        </p:nvPicPr>
        <p:blipFill>
          <a:blip r:embed="rId2"/>
          <a:stretch>
            <a:fillRect/>
          </a:stretch>
        </p:blipFill>
        <p:spPr>
          <a:xfrm>
            <a:off x="990600" y="1365337"/>
            <a:ext cx="10363200" cy="4987748"/>
          </a:xfrm>
          <a:prstGeom prst="rect">
            <a:avLst/>
          </a:prstGeom>
        </p:spPr>
      </p:pic>
    </p:spTree>
    <p:extLst>
      <p:ext uri="{BB962C8B-B14F-4D97-AF65-F5344CB8AC3E}">
        <p14:creationId xmlns:p14="http://schemas.microsoft.com/office/powerpoint/2010/main" val="8284607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8076</Words>
  <Application>Microsoft Macintosh PowerPoint</Application>
  <PresentationFormat>宽屏</PresentationFormat>
  <Paragraphs>462</Paragraphs>
  <Slides>139</Slides>
  <Notes>4</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139</vt:i4>
      </vt:variant>
    </vt:vector>
  </HeadingPairs>
  <TitlesOfParts>
    <vt:vector size="144"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Different “Dram” Types</vt:lpstr>
      <vt:lpstr>GDDR</vt:lpstr>
      <vt:lpstr>Wide IO</vt:lpstr>
      <vt:lpstr>HBM</vt:lpstr>
      <vt:lpstr>HMC</vt:lpstr>
      <vt:lpstr>LPDDR2 S2/S4/N</vt:lpstr>
      <vt:lpstr>LPDDR E Series</vt:lpstr>
      <vt:lpstr>Commercial/Industrial/Automotive Grade</vt:lpstr>
      <vt:lpstr>Latest DRAM innovation</vt:lpstr>
      <vt:lpstr>DDR4  DDR5</vt:lpstr>
      <vt:lpstr>DDR4  DDR5(Cont.)</vt:lpstr>
      <vt:lpstr>DDR4  DDR5(Cont.)</vt:lpstr>
      <vt:lpstr>LPDDR4  LPDDR5</vt:lpstr>
      <vt:lpstr>DRAM Pins</vt:lpstr>
      <vt:lpstr>VDD1/VPP</vt:lpstr>
      <vt:lpstr>Why Dram Core/IO Power are isolate?</vt:lpstr>
      <vt:lpstr>So many power pins?</vt:lpstr>
      <vt:lpstr> Clock Synchronous vs Source Synchronous </vt:lpstr>
      <vt:lpstr>Why CK is differential?</vt:lpstr>
      <vt:lpstr>CKE</vt:lpstr>
      <vt:lpstr>SDR CA vs DDR CA</vt:lpstr>
      <vt:lpstr>Why are CA pin and DQ pin seperate?</vt:lpstr>
      <vt:lpstr>SDR DDR IO Interface</vt:lpstr>
      <vt:lpstr>Where does DQS come from?</vt:lpstr>
      <vt:lpstr>If no DQS...</vt:lpstr>
      <vt:lpstr>Why 1 DQS matches 8 DQ?</vt:lpstr>
      <vt:lpstr>RDQS/TDQS</vt:lpstr>
      <vt:lpstr>Why TDQS?</vt:lpstr>
      <vt:lpstr>DQS-DQ Edge Aligned vs Center Aligned</vt:lpstr>
      <vt:lpstr>Why DQ not differential?</vt:lpstr>
      <vt:lpstr>Data Mask(DM)</vt:lpstr>
      <vt:lpstr>Reset Pin</vt:lpstr>
      <vt:lpstr>Synchronous Reset vs Asynchronous Reset</vt:lpstr>
      <vt:lpstr>CPU Data Width == Dram Data Width?</vt:lpstr>
      <vt:lpstr>x4 x8 x16</vt:lpstr>
      <vt:lpstr>The fullname of ZQ </vt:lpstr>
      <vt:lpstr>Why is ZQ resister 240 ohm?</vt:lpstr>
      <vt:lpstr>Multi Channel</vt:lpstr>
      <vt:lpstr>Where does Rank come from?</vt:lpstr>
      <vt:lpstr>Multi Rank</vt:lpstr>
      <vt:lpstr>Where does Bank come from?</vt:lpstr>
      <vt:lpstr>Why 8 banks occurs in LP3/LP4?</vt:lpstr>
      <vt:lpstr>Sense Amplifier/Row buffer</vt:lpstr>
      <vt:lpstr>Row buffers act as a cache within DRAM</vt:lpstr>
      <vt:lpstr> How to select Page Size? </vt:lpstr>
      <vt:lpstr>Prefetch</vt:lpstr>
      <vt:lpstr>2n prefetch for READ and WRITE</vt:lpstr>
      <vt:lpstr>Burst Length</vt:lpstr>
      <vt:lpstr>Burst Interleave</vt:lpstr>
      <vt:lpstr>Burst Terminate</vt:lpstr>
      <vt:lpstr>Where does Bank Group come from?</vt:lpstr>
      <vt:lpstr>Bank Group</vt:lpstr>
      <vt:lpstr> No Bank Group vs Bank Group </vt:lpstr>
      <vt:lpstr> tCCD_L vs tCCD_S </vt:lpstr>
      <vt:lpstr>Bank Interleave</vt:lpstr>
      <vt:lpstr>Advantage of bank interleave</vt:lpstr>
      <vt:lpstr>BC4</vt:lpstr>
      <vt:lpstr>BC4 benifits in multi-rank system</vt:lpstr>
      <vt:lpstr>FSP</vt:lpstr>
      <vt:lpstr>DLL</vt:lpstr>
      <vt:lpstr>How DLL works?</vt:lpstr>
      <vt:lpstr>Byte Mode(LP4)</vt:lpstr>
      <vt:lpstr>Why Dram Freq 2667 not 2777?</vt:lpstr>
      <vt:lpstr>What’s the initialized data of DRAM?</vt:lpstr>
      <vt:lpstr>ODT</vt:lpstr>
      <vt:lpstr>Dynamic ODT</vt:lpstr>
      <vt:lpstr>Switch between RTT_NOM RTT_WR</vt:lpstr>
      <vt:lpstr>ODT Park</vt:lpstr>
      <vt:lpstr>Power Consumption of ODT</vt:lpstr>
      <vt:lpstr>Only one ODT of two ranks</vt:lpstr>
      <vt:lpstr>VDDQ Termination vs VSSQ Termination</vt:lpstr>
      <vt:lpstr>IO</vt:lpstr>
      <vt:lpstr>A Die? B Die?</vt:lpstr>
      <vt:lpstr> DIMM </vt:lpstr>
      <vt:lpstr> The Types of DIMM </vt:lpstr>
      <vt:lpstr>SIP</vt:lpstr>
      <vt:lpstr>Lead-Free and RoHS</vt:lpstr>
      <vt:lpstr>Dram Features</vt:lpstr>
      <vt:lpstr>Why dram needs training?</vt:lpstr>
      <vt:lpstr>Drive Strength</vt:lpstr>
      <vt:lpstr>Precharge</vt:lpstr>
      <vt:lpstr>Read/Write preamble/postamble</vt:lpstr>
      <vt:lpstr>Write Recovery</vt:lpstr>
      <vt:lpstr>tFAW</vt:lpstr>
      <vt:lpstr>Why 9 tREFI?</vt:lpstr>
      <vt:lpstr>Read Mask</vt:lpstr>
      <vt:lpstr>DBI</vt:lpstr>
      <vt:lpstr>Driving low or driving high</vt:lpstr>
      <vt:lpstr>DDR4 DBI</vt:lpstr>
      <vt:lpstr>DBI for signal integraty</vt:lpstr>
      <vt:lpstr>Command Address Latency(CAL)</vt:lpstr>
      <vt:lpstr>Additive Latency</vt:lpstr>
      <vt:lpstr>Fly-By Topology</vt:lpstr>
      <vt:lpstr>Write Leveling</vt:lpstr>
      <vt:lpstr>Read Leveling</vt:lpstr>
      <vt:lpstr>On Die ECC</vt:lpstr>
      <vt:lpstr>Clock Stop Mode</vt:lpstr>
      <vt:lpstr>Clock Stop Mode(Cont.)</vt:lpstr>
      <vt:lpstr>Test Mode</vt:lpstr>
      <vt:lpstr>Multiplexed Command Pins</vt:lpstr>
      <vt:lpstr>Connectivity Test Mode</vt:lpstr>
      <vt:lpstr>Connectivity Test Mode Pins</vt:lpstr>
      <vt:lpstr>Per DRAM Addressability</vt:lpstr>
      <vt:lpstr>Gear Down Mode</vt:lpstr>
      <vt:lpstr>Command/Address Parity</vt:lpstr>
      <vt:lpstr>Write CRC</vt:lpstr>
      <vt:lpstr>ALERT_N Pin</vt:lpstr>
      <vt:lpstr>Multi Purpose Register</vt:lpstr>
      <vt:lpstr>Multi Purpose Register(Cont.)</vt:lpstr>
      <vt:lpstr>All Bank Refresh vs Per Bank Refresh</vt:lpstr>
      <vt:lpstr>PASR</vt:lpstr>
      <vt:lpstr>ASR SRT</vt:lpstr>
      <vt:lpstr>LPASR</vt:lpstr>
      <vt:lpstr>TCSR</vt:lpstr>
      <vt:lpstr>Fine Granularity Refresh</vt:lpstr>
      <vt:lpstr>Self Refresh Abort</vt:lpstr>
      <vt:lpstr>Power Down Mode</vt:lpstr>
      <vt:lpstr>Maximum Power Saving Mode</vt:lpstr>
      <vt:lpstr>DPD(Deep Power Down)</vt:lpstr>
      <vt:lpstr>Loopback Mode</vt:lpstr>
      <vt:lpstr>Target Row Refresh</vt:lpstr>
      <vt:lpstr>WCK</vt:lpstr>
      <vt:lpstr>Write X</vt:lpstr>
      <vt:lpstr>DVFS</vt:lpstr>
      <vt:lpstr>Deep Sleep Mode</vt:lpstr>
      <vt:lpstr> IDD </vt:lpstr>
      <vt:lpstr>Illegal operation or timing</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4</cp:revision>
  <dcterms:created xsi:type="dcterms:W3CDTF">2020-05-04T09:20:06Z</dcterms:created>
  <dcterms:modified xsi:type="dcterms:W3CDTF">2020-05-04T09:28:22Z</dcterms:modified>
</cp:coreProperties>
</file>